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8" r:id="rId5"/>
    <p:sldId id="293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94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Myalinda" initials="MM" lastIdx="1" clrIdx="0">
    <p:extLst>
      <p:ext uri="{19B8F6BF-5375-455C-9EA6-DF929625EA0E}">
        <p15:presenceInfo xmlns:p15="http://schemas.microsoft.com/office/powerpoint/2012/main" userId="S::myalinda.martinez@uta.edu::4bfce666-4796-442b-8245-2efd9013a9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517"/>
    <a:srgbClr val="00447C"/>
    <a:srgbClr val="F58026"/>
    <a:srgbClr val="0064B1"/>
    <a:srgbClr val="D4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3BB1B-D0BF-088F-7814-C5D2D654E14C}" v="1" dt="2020-06-22T17:07:34.279"/>
    <p1510:client id="{C936318A-79E3-FAC3-120A-8B519B66BB88}" v="1" dt="2020-05-08T17:05:14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2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409365091599424E-2"/>
          <c:y val="5.6591844239829575E-2"/>
          <c:w val="0.84058040064913053"/>
          <c:h val="0.814844399419923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5-4103-ACCE-F0385100D9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C45517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45-4103-ACCE-F0385100D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shape val="box"/>
        <c:axId val="2142581608"/>
        <c:axId val="2142584584"/>
        <c:axId val="0"/>
      </c:bar3DChart>
      <c:catAx>
        <c:axId val="2142581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584584"/>
        <c:crosses val="autoZero"/>
        <c:auto val="1"/>
        <c:lblAlgn val="ctr"/>
        <c:lblOffset val="100"/>
        <c:noMultiLvlLbl val="0"/>
      </c:catAx>
      <c:valAx>
        <c:axId val="21425845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58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95039432487601"/>
          <c:y val="3.2819204086924098E-2"/>
          <c:w val="0.77345128412191499"/>
          <c:h val="0.8087005059555509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0-4F56-BDCB-7FA693980C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C45517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0-4F56-BDCB-7FA693980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2070887256"/>
        <c:axId val="2070890232"/>
        <c:axId val="0"/>
      </c:bar3DChart>
      <c:catAx>
        <c:axId val="2070887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890232"/>
        <c:crosses val="autoZero"/>
        <c:auto val="1"/>
        <c:lblAlgn val="ctr"/>
        <c:lblOffset val="100"/>
        <c:noMultiLvlLbl val="0"/>
      </c:catAx>
      <c:valAx>
        <c:axId val="207089023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887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EA6-44F0-B59C-C9198F70F8D3}"/>
              </c:ext>
            </c:extLst>
          </c:dPt>
          <c:dPt>
            <c:idx val="1"/>
            <c:bubble3D val="0"/>
            <c:spPr>
              <a:solidFill>
                <a:srgbClr val="C4551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EA6-44F0-B59C-C9198F70F8D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EA6-44F0-B59C-C9198F70F8D3}"/>
              </c:ext>
            </c:extLst>
          </c:dPt>
          <c:dPt>
            <c:idx val="3"/>
            <c:bubble3D val="0"/>
            <c:spPr>
              <a:solidFill>
                <a:srgbClr val="00447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EA6-44F0-B59C-C9198F70F8D3}"/>
              </c:ext>
            </c:extLst>
          </c:dPt>
          <c:cat>
            <c:strRef>
              <c:f>Sheet1!$A$2:$A$5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A6-44F0-B59C-C9198F70F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5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F-4B05-A22A-2F1354F43A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rgbClr val="C45517"/>
            </a:soli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CF-4B05-A22A-2F1354F43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70"/>
        <c:axId val="2117563000"/>
        <c:axId val="2117565976"/>
        <c:axId val="2117569016"/>
      </c:area3DChart>
      <c:catAx>
        <c:axId val="2117563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65976"/>
        <c:crosses val="autoZero"/>
        <c:auto val="1"/>
        <c:lblAlgn val="ctr"/>
        <c:lblOffset val="100"/>
        <c:noMultiLvlLbl val="1"/>
      </c:catAx>
      <c:valAx>
        <c:axId val="21175659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63000"/>
        <c:crosses val="autoZero"/>
        <c:crossBetween val="midCat"/>
      </c:valAx>
      <c:serAx>
        <c:axId val="21175690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65976"/>
        <c:crosses val="autoZero"/>
      </c:ser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ln w="88900">
              <a:solidFill>
                <a:schemeClr val="accent6"/>
              </a:solidFill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150</c:v>
                </c:pt>
                <c:pt idx="1">
                  <c:v>150</c:v>
                </c:pt>
                <c:pt idx="2">
                  <c:v>130</c:v>
                </c:pt>
                <c:pt idx="3">
                  <c:v>140</c:v>
                </c:pt>
                <c:pt idx="4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FF-4BFC-98F8-4842757997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  <a:headEnd type="none"/>
              <a:tailEnd type="none"/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FF-4BFC-98F8-4842757997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ln w="88900">
              <a:solidFill>
                <a:srgbClr val="C45517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75</c:v>
                </c:pt>
                <c:pt idx="1">
                  <c:v>95</c:v>
                </c:pt>
                <c:pt idx="2">
                  <c:v>120</c:v>
                </c:pt>
                <c:pt idx="3">
                  <c:v>130</c:v>
                </c:pt>
                <c:pt idx="4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FF-4BFC-98F8-484275799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617800"/>
        <c:axId val="2117620776"/>
      </c:lineChart>
      <c:catAx>
        <c:axId val="211761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7620776"/>
        <c:crosses val="autoZero"/>
        <c:auto val="1"/>
        <c:lblAlgn val="ctr"/>
        <c:lblOffset val="100"/>
        <c:noMultiLvlLbl val="0"/>
      </c:catAx>
      <c:valAx>
        <c:axId val="2117620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7617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2T10:07:34.279" idx="1">
    <p:pos x="10" y="10"/>
    <p:text>The Powerpoint backgrounds are locked. You are able to still adjust the text boxes. You can edit the boxes size, location, font color, font size, etc.  
If you have a change request, please send a request to the Marketing and Communications request portal. 
https://resources.uta.edu/business/marketing-and-communications.php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183E-CEA2-4712-A965-E13FA29C0550}" type="datetimeFigureOut">
              <a:rPr lang="en-US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1889-EF34-4419-B8CB-F652A79CA2C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uta.edu/business/marketing-and-communications.php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Powerpoint</a:t>
            </a:r>
            <a:r>
              <a:rPr lang="en-US" dirty="0"/>
              <a:t> backgrounds are locked. You are able to still adjust the text boxes. You can edit the boxes size, location, font color, font size, etc. </a:t>
            </a:r>
            <a:endParaRPr lang="en-US"/>
          </a:p>
          <a:p>
            <a:endParaRPr lang="en-US" dirty="0">
              <a:cs typeface="+mn-lt"/>
            </a:endParaRPr>
          </a:p>
          <a:p>
            <a:r>
              <a:rPr lang="en-US" dirty="0"/>
              <a:t>If you have a change request, please send a request to the Marketing and Communications request portal. 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hlinkClick r:id="rId3"/>
              </a:rPr>
              <a:t>https://resources.uta.edu/business/marketing-and-communications.php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41889-EF34-4419-B8CB-F652A79CA2C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" y="0"/>
            <a:ext cx="1217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4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8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1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4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" y="0"/>
            <a:ext cx="12182760" cy="68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6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" y="0"/>
            <a:ext cx="12182760" cy="68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" y="0"/>
            <a:ext cx="12182760" cy="68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4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" y="0"/>
            <a:ext cx="12182760" cy="68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" y="0"/>
            <a:ext cx="12182760" cy="68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1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" y="0"/>
            <a:ext cx="12182760" cy="68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8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910" y="424858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44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9260-DCE8-4B75-AB55-84D129E06AF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9" r:id="rId3"/>
    <p:sldLayoutId id="2147483664" r:id="rId4"/>
    <p:sldLayoutId id="2147483665" r:id="rId5"/>
    <p:sldLayoutId id="2147483668" r:id="rId6"/>
    <p:sldLayoutId id="2147483671" r:id="rId7"/>
    <p:sldLayoutId id="2147483649" r:id="rId8"/>
    <p:sldLayoutId id="2147483651" r:id="rId9"/>
    <p:sldLayoutId id="2147483650" r:id="rId10"/>
    <p:sldLayoutId id="2147483652" r:id="rId11"/>
    <p:sldLayoutId id="2147483653" r:id="rId12"/>
    <p:sldLayoutId id="2147483654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a.edu/academics/schools-colleges/business/about/rankings-awards" TargetMode="External"/><Relationship Id="rId2" Type="http://schemas.openxmlformats.org/officeDocument/2006/relationships/hyperlink" Target="https://www.uta.edu/academics/schools-colleges/business/abou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pixabay.com/images/search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hyperlink" Target="https://resources.uta.edu/business/marketing-and-communications.php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hyperlink" Target="https://unsplash.com/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16" y="3793380"/>
            <a:ext cx="801862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>
                <a:solidFill>
                  <a:schemeClr val="bg1"/>
                </a:solidFill>
                <a:latin typeface="Arial"/>
              </a:rPr>
              <a:t>Presentation Title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16" y="4334554"/>
            <a:ext cx="5325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45517"/>
                </a:solidFill>
                <a:latin typeface="Arial"/>
              </a:rPr>
              <a:t>Subtitle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6587" y="4831264"/>
            <a:ext cx="4886964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1516" y="4979308"/>
            <a:ext cx="548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D4EFFC"/>
                </a:solidFill>
                <a:latin typeface="Arial"/>
              </a:rPr>
              <a:t>My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516" y="5302473"/>
            <a:ext cx="600011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err="1">
                <a:solidFill>
                  <a:srgbClr val="D4EFFC"/>
                </a:solidFill>
                <a:latin typeface="Arial"/>
              </a:rPr>
              <a:t>MyTitle</a:t>
            </a:r>
            <a:endParaRPr lang="en-US" sz="1400" dirty="0">
              <a:solidFill>
                <a:srgbClr val="D4EFF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8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0725132"/>
              </p:ext>
            </p:extLst>
          </p:nvPr>
        </p:nvGraphicFramePr>
        <p:xfrm>
          <a:off x="2533528" y="1993746"/>
          <a:ext cx="7081399" cy="328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9428" y="861907"/>
            <a:ext cx="8229600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C455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subhead (if needed)</a:t>
            </a:r>
          </a:p>
        </p:txBody>
      </p:sp>
    </p:spTree>
    <p:extLst>
      <p:ext uri="{BB962C8B-B14F-4D97-AF65-F5344CB8AC3E}">
        <p14:creationId xmlns:p14="http://schemas.microsoft.com/office/powerpoint/2010/main" val="22587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6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16" y="3793380"/>
            <a:ext cx="801862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>
                <a:latin typeface="Arial"/>
              </a:rPr>
              <a:t>Presentation Title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16" y="4334554"/>
            <a:ext cx="5325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64B1"/>
                </a:solidFill>
                <a:latin typeface="Arial"/>
              </a:rPr>
              <a:t>Subtitle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6587" y="4831264"/>
            <a:ext cx="4886964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1516" y="4979308"/>
            <a:ext cx="548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My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516" y="5302473"/>
            <a:ext cx="600011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MyTitle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1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59428" y="861907"/>
            <a:ext cx="8229600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0064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subhead (if needed)</a:t>
            </a:r>
          </a:p>
        </p:txBody>
      </p:sp>
    </p:spTree>
    <p:extLst>
      <p:ext uri="{BB962C8B-B14F-4D97-AF65-F5344CB8AC3E}">
        <p14:creationId xmlns:p14="http://schemas.microsoft.com/office/powerpoint/2010/main" val="27846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2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63486" y="148637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33749" y="731279"/>
            <a:ext cx="7289074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>
                <a:solidFill>
                  <a:srgbClr val="C455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subhead (if needed)</a:t>
            </a:r>
          </a:p>
        </p:txBody>
      </p:sp>
    </p:spTree>
    <p:extLst>
      <p:ext uri="{BB962C8B-B14F-4D97-AF65-F5344CB8AC3E}">
        <p14:creationId xmlns:p14="http://schemas.microsoft.com/office/powerpoint/2010/main" val="28205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About/Section Title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59428" y="861907"/>
            <a:ext cx="8229600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C455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subhead (if needed)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98172" y="1575817"/>
            <a:ext cx="8072846" cy="40020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CoB Profile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CoB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Rankings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code required for orange color: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R-196; G-85; B-23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2676" y="379389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CoB Images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2676" y="1236642"/>
            <a:ext cx="8229600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C455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PP slides </a:t>
            </a:r>
            <a:r>
              <a:rPr lang="en-US" sz="2800" b="0" dirty="0">
                <a:solidFill>
                  <a:srgbClr val="F580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leave this slide in your presentation</a:t>
            </a:r>
            <a:r>
              <a:rPr lang="en-US" sz="2800" b="0" dirty="0">
                <a:solidFill>
                  <a:srgbClr val="F580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1" y="1954640"/>
            <a:ext cx="5826033" cy="18727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would like additional CoB images please send request to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Marketing and Communications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access stock images (free)</a:t>
            </a:r>
          </a:p>
          <a:p>
            <a:pPr lvl="1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Pixabay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Unsplash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35" y="1869229"/>
            <a:ext cx="2153154" cy="1432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66" y="434746"/>
            <a:ext cx="1961152" cy="1519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2068711"/>
            <a:ext cx="2157618" cy="1439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62" y="3032479"/>
            <a:ext cx="2186646" cy="1455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0" y="4573677"/>
            <a:ext cx="2190212" cy="1457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5" y="4547486"/>
            <a:ext cx="2229560" cy="1484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87" y="3955819"/>
            <a:ext cx="2420325" cy="1611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4" y="3827417"/>
            <a:ext cx="2924991" cy="19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61258" y="1745634"/>
            <a:ext cx="6531428" cy="41587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2" y="1719160"/>
            <a:ext cx="4806043" cy="32040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59428" y="861907"/>
            <a:ext cx="8229600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C455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subhead (if needed)</a:t>
            </a:r>
          </a:p>
        </p:txBody>
      </p:sp>
    </p:spTree>
    <p:extLst>
      <p:ext uri="{BB962C8B-B14F-4D97-AF65-F5344CB8AC3E}">
        <p14:creationId xmlns:p14="http://schemas.microsoft.com/office/powerpoint/2010/main" val="25454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39187024"/>
              </p:ext>
            </p:extLst>
          </p:nvPr>
        </p:nvGraphicFramePr>
        <p:xfrm>
          <a:off x="2076770" y="1993746"/>
          <a:ext cx="7576904" cy="360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9428" y="861907"/>
            <a:ext cx="8229600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C455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subhead (if needed)</a:t>
            </a:r>
          </a:p>
        </p:txBody>
      </p:sp>
    </p:spTree>
    <p:extLst>
      <p:ext uri="{BB962C8B-B14F-4D97-AF65-F5344CB8AC3E}">
        <p14:creationId xmlns:p14="http://schemas.microsoft.com/office/powerpoint/2010/main" val="275275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38130297"/>
              </p:ext>
            </p:extLst>
          </p:nvPr>
        </p:nvGraphicFramePr>
        <p:xfrm>
          <a:off x="2540116" y="2204074"/>
          <a:ext cx="7355610" cy="348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9428" y="861907"/>
            <a:ext cx="8229600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C455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subhead (if needed)</a:t>
            </a:r>
          </a:p>
        </p:txBody>
      </p:sp>
    </p:spTree>
    <p:extLst>
      <p:ext uri="{BB962C8B-B14F-4D97-AF65-F5344CB8AC3E}">
        <p14:creationId xmlns:p14="http://schemas.microsoft.com/office/powerpoint/2010/main" val="23163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34209966"/>
              </p:ext>
            </p:extLst>
          </p:nvPr>
        </p:nvGraphicFramePr>
        <p:xfrm>
          <a:off x="2522944" y="2174058"/>
          <a:ext cx="7442203" cy="33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9428" y="861907"/>
            <a:ext cx="8229600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C455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subhead (if needed)</a:t>
            </a:r>
          </a:p>
        </p:txBody>
      </p:sp>
    </p:spTree>
    <p:extLst>
      <p:ext uri="{BB962C8B-B14F-4D97-AF65-F5344CB8AC3E}">
        <p14:creationId xmlns:p14="http://schemas.microsoft.com/office/powerpoint/2010/main" val="41969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84413310"/>
              </p:ext>
            </p:extLst>
          </p:nvPr>
        </p:nvGraphicFramePr>
        <p:xfrm>
          <a:off x="2654608" y="1829092"/>
          <a:ext cx="7466258" cy="401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9428" y="861907"/>
            <a:ext cx="8229600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C455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subhead (if needed)</a:t>
            </a:r>
          </a:p>
        </p:txBody>
      </p:sp>
    </p:spTree>
    <p:extLst>
      <p:ext uri="{BB962C8B-B14F-4D97-AF65-F5344CB8AC3E}">
        <p14:creationId xmlns:p14="http://schemas.microsoft.com/office/powerpoint/2010/main" val="24152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B19B09260EFF49AEC1C7A27225DBDC" ma:contentTypeVersion="11" ma:contentTypeDescription="Create a new document." ma:contentTypeScope="" ma:versionID="566f6f0b3a6f3ffe931d56e64991448b">
  <xsd:schema xmlns:xsd="http://www.w3.org/2001/XMLSchema" xmlns:xs="http://www.w3.org/2001/XMLSchema" xmlns:p="http://schemas.microsoft.com/office/2006/metadata/properties" xmlns:ns2="9f0269d2-f282-4d05-8b5a-c75953c09d84" xmlns:ns3="17d6e809-97b9-451b-b39c-d5f97e50a6a6" targetNamespace="http://schemas.microsoft.com/office/2006/metadata/properties" ma:root="true" ma:fieldsID="b2dbd96145bb75176fdc75a67491fa93" ns2:_="" ns3:_="">
    <xsd:import namespace="9f0269d2-f282-4d05-8b5a-c75953c09d84"/>
    <xsd:import namespace="17d6e809-97b9-451b-b39c-d5f97e50a6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269d2-f282-4d05-8b5a-c75953c09d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6e809-97b9-451b-b39c-d5f97e50a6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CA8CB2-EA1E-4065-9006-F61DA61B6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269d2-f282-4d05-8b5a-c75953c09d84"/>
    <ds:schemaRef ds:uri="17d6e809-97b9-451b-b39c-d5f97e50a6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1C1FB3-027D-47AE-ACDD-7A6C60E626BF}">
  <ds:schemaRefs>
    <ds:schemaRef ds:uri="17d6e809-97b9-451b-b39c-d5f97e50a6a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9f0269d2-f282-4d05-8b5a-c75953c09d84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E320613-6DBE-4323-BEAC-8C87A66E02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18630</TotalTime>
  <Words>305</Words>
  <Application>Microsoft Office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Arlington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Martinez, Myalinda</dc:creator>
  <cp:lastModifiedBy>Martinez, Myalinda</cp:lastModifiedBy>
  <cp:revision>54</cp:revision>
  <dcterms:created xsi:type="dcterms:W3CDTF">2020-04-24T22:01:16Z</dcterms:created>
  <dcterms:modified xsi:type="dcterms:W3CDTF">2021-08-31T21:01:47Z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0x01010035B19B09260EFF49AEC1C7A27225DBDC</vt:lpwstr>
  </property>
</Properties>
</file>