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5" r:id="rId3"/>
    <p:sldId id="267" r:id="rId4"/>
    <p:sldId id="309" r:id="rId5"/>
    <p:sldId id="297" r:id="rId6"/>
    <p:sldId id="268" r:id="rId7"/>
    <p:sldId id="262" r:id="rId8"/>
    <p:sldId id="307" r:id="rId9"/>
    <p:sldId id="311" r:id="rId10"/>
    <p:sldId id="312" r:id="rId11"/>
    <p:sldId id="310" r:id="rId12"/>
    <p:sldId id="314" r:id="rId13"/>
    <p:sldId id="308" r:id="rId14"/>
    <p:sldId id="313" r:id="rId15"/>
    <p:sldId id="296" r:id="rId16"/>
    <p:sldId id="315" r:id="rId17"/>
    <p:sldId id="316" r:id="rId18"/>
    <p:sldId id="317" r:id="rId19"/>
    <p:sldId id="318" r:id="rId20"/>
    <p:sldId id="319" r:id="rId21"/>
    <p:sldId id="264" r:id="rId22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7" autoAdjust="0"/>
    <p:restoredTop sz="94660"/>
  </p:normalViewPr>
  <p:slideViewPr>
    <p:cSldViewPr>
      <p:cViewPr varScale="1">
        <p:scale>
          <a:sx n="104" d="100"/>
          <a:sy n="104" d="100"/>
        </p:scale>
        <p:origin x="5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3EA9B-92C9-4232-8C8D-08B3FBE155F8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C6602F-45EC-4538-994D-80D4A894F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FAF7-E7B7-4CBA-BEB0-4756FEF9DB9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BAB1-CE8E-430A-81E5-C584A2EC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0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8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16" descr="2013 slide image.png"/>
          <p:cNvPicPr>
            <a:picLocks noChangeAspect="1"/>
          </p:cNvPicPr>
          <p:nvPr userDrawn="1"/>
        </p:nvPicPr>
        <p:blipFill rotWithShape="1">
          <a:blip r:embed="rId2" cstate="print"/>
          <a:srcRect l="-975" t="10996" r="3322" b="9140"/>
          <a:stretch/>
        </p:blipFill>
        <p:spPr>
          <a:xfrm>
            <a:off x="4724400" y="5614122"/>
            <a:ext cx="4419600" cy="1252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3961-C029-4040-B572-670CF8CEAB7F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a.edu/commenc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ul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2 cove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Faculty/Staff Meeting</a:t>
            </a:r>
          </a:p>
          <a:p>
            <a:r>
              <a:rPr lang="en-US" sz="4000" b="1" dirty="0" smtClean="0"/>
              <a:t>December 2019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Brand Star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3237345" cy="323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New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ACCT</a:t>
            </a:r>
          </a:p>
          <a:p>
            <a:r>
              <a:rPr lang="en-US" dirty="0" smtClean="0"/>
              <a:t>ECON</a:t>
            </a:r>
          </a:p>
          <a:p>
            <a:r>
              <a:rPr lang="en-US" dirty="0" smtClean="0"/>
              <a:t>FINA</a:t>
            </a:r>
          </a:p>
          <a:p>
            <a:r>
              <a:rPr lang="en-US" dirty="0" smtClean="0"/>
              <a:t>ISOM</a:t>
            </a:r>
          </a:p>
          <a:p>
            <a:r>
              <a:rPr lang="en-US" dirty="0" smtClean="0"/>
              <a:t>MANA</a:t>
            </a:r>
          </a:p>
          <a:p>
            <a:r>
              <a:rPr lang="en-US" dirty="0" smtClean="0"/>
              <a:t>MARK</a:t>
            </a:r>
          </a:p>
        </p:txBody>
      </p:sp>
      <p:pic>
        <p:nvPicPr>
          <p:cNvPr id="4" name="Picture 3" descr="New Stamp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86400"/>
            <a:ext cx="2300198" cy="1157287"/>
          </a:xfrm>
          <a:prstGeom prst="rect">
            <a:avLst/>
          </a:prstGeom>
        </p:spPr>
      </p:pic>
      <p:pic>
        <p:nvPicPr>
          <p:cNvPr id="7" name="Picture 6" descr="File:New icon shiny badge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8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Budget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600200"/>
            <a:ext cx="8229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prepared by</a:t>
            </a:r>
            <a:endParaRPr lang="en-US" sz="2800" dirty="0"/>
          </a:p>
          <a:p>
            <a:pPr marL="0" indent="0" algn="ctr">
              <a:buNone/>
            </a:pPr>
            <a:r>
              <a:rPr lang="en-US" sz="3600" dirty="0" smtClean="0"/>
              <a:t>Gus Monzon</a:t>
            </a:r>
          </a:p>
        </p:txBody>
      </p:sp>
      <p:pic>
        <p:nvPicPr>
          <p:cNvPr id="4" name="Picture 3" descr="Cool stuff you can use.: Simple tips on how to make mone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0"/>
            <a:ext cx="2174735" cy="1228725"/>
          </a:xfrm>
          <a:prstGeom prst="rect">
            <a:avLst/>
          </a:prstGeom>
        </p:spPr>
      </p:pic>
      <p:pic>
        <p:nvPicPr>
          <p:cNvPr id="8" name="Picture 7" descr="Ludwig von Mises &quot;Profit and Loss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20" y="381000"/>
            <a:ext cx="1524000" cy="12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73168"/>
              </p:ext>
            </p:extLst>
          </p:nvPr>
        </p:nvGraphicFramePr>
        <p:xfrm>
          <a:off x="1142999" y="304792"/>
          <a:ext cx="6781801" cy="6248413"/>
        </p:xfrm>
        <a:graphic>
          <a:graphicData uri="http://schemas.openxmlformats.org/drawingml/2006/table">
            <a:tbl>
              <a:tblPr/>
              <a:tblGrid>
                <a:gridCol w="2038604">
                  <a:extLst>
                    <a:ext uri="{9D8B030D-6E8A-4147-A177-3AD203B41FA5}">
                      <a16:colId xmlns:a16="http://schemas.microsoft.com/office/drawing/2014/main" val="653054273"/>
                    </a:ext>
                  </a:extLst>
                </a:gridCol>
                <a:gridCol w="112562">
                  <a:extLst>
                    <a:ext uri="{9D8B030D-6E8A-4147-A177-3AD203B41FA5}">
                      <a16:colId xmlns:a16="http://schemas.microsoft.com/office/drawing/2014/main" val="2289986484"/>
                    </a:ext>
                  </a:extLst>
                </a:gridCol>
                <a:gridCol w="1228791">
                  <a:extLst>
                    <a:ext uri="{9D8B030D-6E8A-4147-A177-3AD203B41FA5}">
                      <a16:colId xmlns:a16="http://schemas.microsoft.com/office/drawing/2014/main" val="462905867"/>
                    </a:ext>
                  </a:extLst>
                </a:gridCol>
                <a:gridCol w="587818">
                  <a:extLst>
                    <a:ext uri="{9D8B030D-6E8A-4147-A177-3AD203B41FA5}">
                      <a16:colId xmlns:a16="http://schemas.microsoft.com/office/drawing/2014/main" val="1711252846"/>
                    </a:ext>
                  </a:extLst>
                </a:gridCol>
                <a:gridCol w="1876017">
                  <a:extLst>
                    <a:ext uri="{9D8B030D-6E8A-4147-A177-3AD203B41FA5}">
                      <a16:colId xmlns:a16="http://schemas.microsoft.com/office/drawing/2014/main" val="402446339"/>
                    </a:ext>
                  </a:extLst>
                </a:gridCol>
                <a:gridCol w="112562">
                  <a:extLst>
                    <a:ext uri="{9D8B030D-6E8A-4147-A177-3AD203B41FA5}">
                      <a16:colId xmlns:a16="http://schemas.microsoft.com/office/drawing/2014/main" val="1639872825"/>
                    </a:ext>
                  </a:extLst>
                </a:gridCol>
                <a:gridCol w="825447">
                  <a:extLst>
                    <a:ext uri="{9D8B030D-6E8A-4147-A177-3AD203B41FA5}">
                      <a16:colId xmlns:a16="http://schemas.microsoft.com/office/drawing/2014/main" val="396251046"/>
                    </a:ext>
                  </a:extLst>
                </a:gridCol>
              </a:tblGrid>
              <a:tr h="241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FY 2019-2020 Budget</a:t>
                      </a:r>
                    </a:p>
                  </a:txBody>
                  <a:tcPr marL="7227" marR="7227" marT="72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College of Business</a:t>
                      </a:r>
                    </a:p>
                  </a:txBody>
                  <a:tcPr marL="7227" marR="7227" marT="72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271958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1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Financial Report System Date: 11/2019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College of Business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43901"/>
                  </a:ext>
                </a:extLst>
              </a:tr>
              <a:tr h="185518"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48220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Revenue </a:t>
                      </a:r>
                    </a:p>
                  </a:txBody>
                  <a:tcPr marL="65042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Direct Expenses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3509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E&amp;G and Designated Budget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20,531,295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</a:t>
                      </a:r>
                    </a:p>
                  </a:txBody>
                  <a:tcPr marL="65042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16807"/>
                  </a:ext>
                </a:extLst>
              </a:tr>
              <a:tr h="36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Growth Funds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     889,348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Faculty Salaries</a:t>
                      </a:r>
                    </a:p>
                  </a:txBody>
                  <a:tcPr marL="195126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(15,236,848)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967191"/>
                  </a:ext>
                </a:extLst>
              </a:tr>
              <a:tr h="192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EDT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  2,258,974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Staff Salaries</a:t>
                      </a:r>
                    </a:p>
                  </a:txBody>
                  <a:tcPr marL="195126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(6,611,392)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587260"/>
                  </a:ext>
                </a:extLst>
              </a:tr>
              <a:tr h="361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Academic Partnerships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        88,711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GTA &amp; Student Workers</a:t>
                      </a:r>
                    </a:p>
                  </a:txBody>
                  <a:tcPr marL="195126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(2,018,655)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107653"/>
                  </a:ext>
                </a:extLst>
              </a:tr>
              <a:tr h="192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Endowed and Non-Endowed Gifts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  1,952,137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Benefits</a:t>
                      </a:r>
                    </a:p>
                  </a:txBody>
                  <a:tcPr marL="195126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(1,396,608)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63621"/>
                  </a:ext>
                </a:extLst>
              </a:tr>
              <a:tr h="1921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Revenue Total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 25,720,466 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 Total</a:t>
                      </a:r>
                    </a:p>
                  </a:txBody>
                  <a:tcPr marL="65042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(25,263,503)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860882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r" fontAlgn="b"/>
                      <a:endParaRPr lang="en-US" sz="1050" b="0" i="1" u="none" strike="noStrike" dirty="0">
                        <a:solidFill>
                          <a:srgbClr val="80808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1" u="none" strike="noStrike" dirty="0">
                        <a:solidFill>
                          <a:srgbClr val="80808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As a % of Total Revenues &gt;&gt;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-98%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82841"/>
                  </a:ext>
                </a:extLst>
              </a:tr>
              <a:tr h="192167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 Direct Expenses</a:t>
                      </a:r>
                    </a:p>
                  </a:txBody>
                  <a:tcPr marL="65042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003542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OIIR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(403,088)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822135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Faculty Start-Up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(295,555)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858948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Marketing and Communication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(463,305)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01869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Travel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(913,367)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381231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Scholarships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(331,818)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21337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 Operational Expenses</a:t>
                      </a:r>
                    </a:p>
                  </a:txBody>
                  <a:tcPr marL="130084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(2,697,788)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286774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 Direct Expenses Total</a:t>
                      </a:r>
                    </a:p>
                  </a:txBody>
                  <a:tcPr marL="65042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(5,104,921)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52816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As a % of Total Revenues &gt;&gt;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-20%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99480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Direct Expenses Total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(30,368,424)</a:t>
                      </a:r>
                    </a:p>
                  </a:txBody>
                  <a:tcPr marL="7227" marR="7227" marT="7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067140"/>
                  </a:ext>
                </a:extLst>
              </a:tr>
              <a:tr h="229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Operating Surplus/Deficit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  (4,647,958)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As a % of Total Revenues &gt;&gt;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-118%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697213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As a % of Total Revenues &gt;&gt;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1" u="none" strike="noStrike" dirty="0">
                          <a:solidFill>
                            <a:srgbClr val="808080"/>
                          </a:solidFill>
                          <a:effectLst/>
                          <a:latin typeface="Arial Narrow" panose="020B0606020202030204" pitchFamily="34" charset="0"/>
                        </a:rPr>
                        <a:t>-18%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826184"/>
                  </a:ext>
                </a:extLst>
              </a:tr>
              <a:tr h="21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815900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Carry Forward (Endowments, Gifts, Unbudgeted Designated, EDT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  9-1-2019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8,431,271.19 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253322"/>
                  </a:ext>
                </a:extLst>
              </a:tr>
              <a:tr h="36106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(some committed, some reserves)</a:t>
                      </a: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27" marR="7227" marT="7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6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5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Dean’s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issues</a:t>
            </a:r>
            <a:endParaRPr lang="en-US" sz="2800" dirty="0"/>
          </a:p>
        </p:txBody>
      </p:sp>
      <p:pic>
        <p:nvPicPr>
          <p:cNvPr id="5" name="Picture 4" descr="Stir Your Souls: January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199491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COB Bylaws state that only T/TT faculty may </a:t>
            </a:r>
            <a:r>
              <a:rPr lang="en-US" dirty="0" smtClean="0"/>
              <a:t>vote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Curriculum proposals require 60% approval</a:t>
            </a:r>
            <a:endParaRPr lang="en-US" dirty="0" smtClean="0"/>
          </a:p>
          <a:p>
            <a:endParaRPr lang="en-US" sz="2800" dirty="0"/>
          </a:p>
        </p:txBody>
      </p:sp>
      <p:pic>
        <p:nvPicPr>
          <p:cNvPr id="6" name="Picture 5" descr="No, I Won't Vote For You...And Here's Why | Girl Gone Trav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838"/>
            <a:ext cx="1249362" cy="1249362"/>
          </a:xfrm>
          <a:prstGeom prst="rect">
            <a:avLst/>
          </a:prstGeom>
        </p:spPr>
      </p:pic>
      <p:pic>
        <p:nvPicPr>
          <p:cNvPr id="7" name="Picture 6" descr="American Government 2013 - The Collaborato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81000"/>
            <a:ext cx="2400300" cy="1600200"/>
          </a:xfrm>
          <a:prstGeom prst="rect">
            <a:avLst/>
          </a:prstGeom>
        </p:spPr>
      </p:pic>
      <p:pic>
        <p:nvPicPr>
          <p:cNvPr id="8" name="Picture 7" descr="dimland: September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Faculty voting</a:t>
            </a:r>
          </a:p>
          <a:p>
            <a:r>
              <a:rPr lang="en-US" dirty="0" smtClean="0"/>
              <a:t>Catalog changes – Stephanie </a:t>
            </a:r>
            <a:r>
              <a:rPr lang="en-US" dirty="0" smtClean="0"/>
              <a:t>Rasmussen</a:t>
            </a:r>
            <a:endParaRPr lang="en-US" dirty="0" smtClean="0"/>
          </a:p>
        </p:txBody>
      </p:sp>
      <p:pic>
        <p:nvPicPr>
          <p:cNvPr id="5" name="Picture 4" descr="Should the X.org Foundation join SPI? Vote Now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90600"/>
            <a:ext cx="1524000" cy="1524000"/>
          </a:xfrm>
          <a:prstGeom prst="rect">
            <a:avLst/>
          </a:prstGeom>
        </p:spPr>
      </p:pic>
      <p:pic>
        <p:nvPicPr>
          <p:cNvPr id="6" name="Picture 5" descr="[알라딘서재]투표가 전부는 아니다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15000"/>
            <a:ext cx="274320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Faculty voting</a:t>
            </a:r>
          </a:p>
          <a:p>
            <a:r>
              <a:rPr lang="en-US" dirty="0" smtClean="0"/>
              <a:t>MBA change proposal – Larry Chonko</a:t>
            </a:r>
          </a:p>
          <a:p>
            <a:r>
              <a:rPr lang="en-US" dirty="0" smtClean="0"/>
              <a:t>Open discussion</a:t>
            </a:r>
          </a:p>
          <a:p>
            <a:r>
              <a:rPr lang="en-US" dirty="0" smtClean="0"/>
              <a:t>Only T/TT faculty will stay for actual vote</a:t>
            </a:r>
          </a:p>
          <a:p>
            <a:r>
              <a:rPr lang="en-US" dirty="0" smtClean="0"/>
              <a:t>Refreshments in hallway</a:t>
            </a:r>
            <a:endParaRPr lang="en-US" dirty="0" smtClean="0"/>
          </a:p>
        </p:txBody>
      </p:sp>
      <p:pic>
        <p:nvPicPr>
          <p:cNvPr id="5" name="Picture 4" descr="Should the X.org Foundation join SPI? Vote Now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90600"/>
            <a:ext cx="1524000" cy="1524000"/>
          </a:xfrm>
          <a:prstGeom prst="rect">
            <a:avLst/>
          </a:prstGeom>
        </p:spPr>
      </p:pic>
      <p:pic>
        <p:nvPicPr>
          <p:cNvPr id="6" name="Picture 5" descr="[알라딘서재]투표가 전부는 아니다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715000"/>
            <a:ext cx="2743200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9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61215"/>
            <a:ext cx="7886700" cy="488515"/>
          </a:xfrm>
        </p:spPr>
        <p:txBody>
          <a:bodyPr>
            <a:normAutofit/>
          </a:bodyPr>
          <a:lstStyle/>
          <a:p>
            <a:r>
              <a:rPr lang="en-US" sz="2400" b="1" dirty="0"/>
              <a:t>MBA Committee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749730"/>
            <a:ext cx="7886700" cy="3674758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Committee </a:t>
            </a:r>
            <a:r>
              <a:rPr lang="en-US" b="1" dirty="0">
                <a:solidFill>
                  <a:schemeClr val="tx1"/>
                </a:solidFill>
              </a:rPr>
              <a:t>Chair:  Larry Chonko, Marketing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Committee </a:t>
            </a:r>
            <a:r>
              <a:rPr lang="en-US" b="1" dirty="0">
                <a:solidFill>
                  <a:schemeClr val="tx1"/>
                </a:solidFill>
              </a:rPr>
              <a:t>Members: Mark Eakin, Information Systems; Jeff Magee, Management; Salil Sarkar, Finance; Bin Srinidhi, Accounting; Mike Ward, Economics</a:t>
            </a:r>
          </a:p>
          <a:p>
            <a:r>
              <a:rPr lang="en-US" b="1" dirty="0">
                <a:solidFill>
                  <a:schemeClr val="tx1"/>
                </a:solidFill>
              </a:rPr>
              <a:t>Non-Voting Contributors: Tatia Jordan, Director – Graduate Business Services; Scott Elbert, Assistant Director – Graduate Business Services; Becky Nielson, Assistant Dean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970" y="993422"/>
            <a:ext cx="7886700" cy="502656"/>
          </a:xfrm>
        </p:spPr>
        <p:txBody>
          <a:bodyPr>
            <a:normAutofit/>
          </a:bodyPr>
          <a:lstStyle/>
          <a:p>
            <a:r>
              <a:rPr lang="en-US" sz="2400" b="1" dirty="0"/>
              <a:t>Admission Requirements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7" y="1665179"/>
            <a:ext cx="7745783" cy="37593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UNCONDITIONAL ADMISSION WITH: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 3.0 GPA (or higher) in the last 60 undergraduate hours with a business degree, and a minimum score of 500 on the GMAT with at least 30th percentile in verbal and quant areas or equivalent GRE.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GMAT/GRE WAIVER CONDITIONS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 waiver of the GMAT/GRE will be considered for applicants who meet one of the following conditions: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Have earned a 3.5 GPA (or higher) in two calculations (cumulative and last 60 hours) from an AACSB (or EQUIS/AMBA) accredited school no more than one academic year prior to the semester for which admission to the MBA is sought.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Have earned a passing grade on three tests involving BSTAT, ECON, and MANA.  Students who don’t pass all tests can take the corresponding online modules and retest.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Have successfully completed a graduate degree or a graduate certificate (at least 9 credit hours) with a 3.0 GPA (or higher) from an AACSB (or EQUIS/AMBA) accredited school.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5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9086"/>
            <a:ext cx="7886700" cy="469726"/>
          </a:xfrm>
        </p:spPr>
        <p:txBody>
          <a:bodyPr>
            <a:normAutofit/>
          </a:bodyPr>
          <a:lstStyle/>
          <a:p>
            <a:r>
              <a:rPr lang="en-US" sz="2400" b="1" dirty="0"/>
              <a:t>Proposed MBA Curriculum Changes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6409"/>
            <a:ext cx="7886700" cy="3468079"/>
          </a:xfrm>
        </p:spPr>
        <p:txBody>
          <a:bodyPr/>
          <a:lstStyle/>
          <a:p>
            <a:r>
              <a:rPr lang="en-US" sz="2100" b="1" dirty="0">
                <a:solidFill>
                  <a:schemeClr val="tx1"/>
                </a:solidFill>
              </a:rPr>
              <a:t>The major changes are the following: 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1.	Elimination of the Four Pathways courses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2.	Reduction of program length from 48 to 36 hours</a:t>
            </a:r>
          </a:p>
          <a:p>
            <a:pPr marL="385763" indent="-385763">
              <a:buAutoNum type="arabicPeriod" startAt="3"/>
            </a:pPr>
            <a:r>
              <a:rPr lang="en-US" sz="2100" b="1" dirty="0">
                <a:solidFill>
                  <a:schemeClr val="tx1"/>
                </a:solidFill>
              </a:rPr>
              <a:t>     Changing the configuration of the program from 4 Pathway 	Courses, 9 Required Courses, and 3 Elective courses to 7 	Required Courses and 5 Elective Courses</a:t>
            </a:r>
          </a:p>
          <a:p>
            <a:pPr marL="385763" indent="-385763">
              <a:buAutoNum type="arabicPeriod" startAt="3"/>
            </a:pPr>
            <a:r>
              <a:rPr lang="en-US" sz="2100" b="1" dirty="0">
                <a:solidFill>
                  <a:schemeClr val="tx1"/>
                </a:solidFill>
              </a:rPr>
              <a:t>     Students can take as many </a:t>
            </a:r>
            <a:r>
              <a:rPr lang="en-US" sz="2100" b="1">
                <a:solidFill>
                  <a:schemeClr val="tx1"/>
                </a:solidFill>
              </a:rPr>
              <a:t>as 5 </a:t>
            </a:r>
            <a:r>
              <a:rPr lang="en-US" sz="2100" b="1" dirty="0">
                <a:solidFill>
                  <a:schemeClr val="tx1"/>
                </a:solidFill>
              </a:rPr>
              <a:t>classes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New staff/positions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Faculty searches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Library updates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Announcements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Budget overview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Dean’s update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Curriculum </a:t>
            </a:r>
            <a:r>
              <a:rPr lang="en-US" sz="2800" dirty="0"/>
              <a:t>changes—voting 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  <p:pic>
        <p:nvPicPr>
          <p:cNvPr id="8196" name="Picture 4" descr="C:\Users\frazier\AppData\Local\Microsoft\Windows\Temporary Internet Files\Content.IE5\3QIYNL13\agenda2_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43706"/>
            <a:ext cx="1695575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6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92114"/>
            <a:ext cx="7886700" cy="432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Summary of Proposed MBA Program Changes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73692" y="1454150"/>
          <a:ext cx="7280754" cy="421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918">
                  <a:extLst>
                    <a:ext uri="{9D8B030D-6E8A-4147-A177-3AD203B41FA5}">
                      <a16:colId xmlns:a16="http://schemas.microsoft.com/office/drawing/2014/main" val="2343457267"/>
                    </a:ext>
                  </a:extLst>
                </a:gridCol>
                <a:gridCol w="2426918">
                  <a:extLst>
                    <a:ext uri="{9D8B030D-6E8A-4147-A177-3AD203B41FA5}">
                      <a16:colId xmlns:a16="http://schemas.microsoft.com/office/drawing/2014/main" val="2758491493"/>
                    </a:ext>
                  </a:extLst>
                </a:gridCol>
                <a:gridCol w="2426918">
                  <a:extLst>
                    <a:ext uri="{9D8B030D-6E8A-4147-A177-3AD203B41FA5}">
                      <a16:colId xmlns:a16="http://schemas.microsoft.com/office/drawing/2014/main" val="99537355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Current Program</a:t>
                      </a:r>
                    </a:p>
                    <a:p>
                      <a:r>
                        <a:rPr lang="en-US" sz="1200" b="1" dirty="0" smtClean="0"/>
                        <a:t>Pathway Courses (12 hours) 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Current Program </a:t>
                      </a:r>
                    </a:p>
                    <a:p>
                      <a:r>
                        <a:rPr lang="en-US" sz="1200" b="1" dirty="0" smtClean="0"/>
                        <a:t>Required</a:t>
                      </a:r>
                      <a:r>
                        <a:rPr lang="en-US" sz="1200" b="1" baseline="0" dirty="0" smtClean="0"/>
                        <a:t> Courses (27 hours) 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Proposed Program (21 hours)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333791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BSTAT 5301 Foundation of Analytics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MARK 5311 Marketing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MARK XXXX</a:t>
                      </a:r>
                      <a:r>
                        <a:rPr lang="en-US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3331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ACCT 5301 (Financial) </a:t>
                      </a:r>
                    </a:p>
                    <a:p>
                      <a:r>
                        <a:rPr lang="en-US" sz="1200" b="1" dirty="0" smtClean="0"/>
                        <a:t>Accounting Analysis I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OPMA 5361 Ops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Mgmt</a:t>
                      </a:r>
                      <a:r>
                        <a:rPr lang="en-US" sz="1200" b="1" baseline="0" dirty="0" smtClean="0"/>
                        <a:t> or </a:t>
                      </a:r>
                      <a:r>
                        <a:rPr lang="en-US" sz="1200" b="1" baseline="0" smtClean="0"/>
                        <a:t>BSTAT 5325 </a:t>
                      </a:r>
                      <a:r>
                        <a:rPr lang="en-US" sz="1200" b="1" baseline="0" dirty="0" smtClean="0"/>
                        <a:t>Advanced Statistics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OPMA XXXX or BSTAT XXXX or</a:t>
                      </a:r>
                    </a:p>
                    <a:p>
                      <a:r>
                        <a:rPr lang="en-US" sz="1200" b="1" dirty="0" smtClean="0"/>
                        <a:t>INSY XXXX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2304533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ECON 5311 (Micro &amp; Macro)</a:t>
                      </a:r>
                    </a:p>
                    <a:p>
                      <a:r>
                        <a:rPr lang="en-US" sz="1200" b="1" dirty="0" smtClean="0"/>
                        <a:t>Economic Analysis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FINA 5311 Bus Financial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baseline="0" dirty="0" err="1" smtClean="0"/>
                        <a:t>Mgmt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FINA XXXX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6561765"/>
                  </a:ext>
                </a:extLst>
              </a:tr>
              <a:tr h="645815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MANA 5312 Managing the Enterprise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BLAW 5350 Legal </a:t>
                      </a:r>
                      <a:r>
                        <a:rPr lang="en-US" sz="1200" b="1" dirty="0" err="1" smtClean="0"/>
                        <a:t>Envir</a:t>
                      </a:r>
                      <a:r>
                        <a:rPr lang="en-US" sz="1200" b="1" dirty="0" smtClean="0"/>
                        <a:t>.</a:t>
                      </a:r>
                      <a:r>
                        <a:rPr lang="en-US" sz="1200" b="1" baseline="0" dirty="0" smtClean="0"/>
                        <a:t> of Bus. or MANA 5337 Ethics and Business </a:t>
                      </a:r>
                      <a:r>
                        <a:rPr lang="en-US" sz="1200" b="1" baseline="0" dirty="0" err="1" smtClean="0"/>
                        <a:t>Envir</a:t>
                      </a:r>
                      <a:r>
                        <a:rPr lang="en-US" sz="1200" b="1" baseline="0" dirty="0" smtClean="0"/>
                        <a:t>.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9646100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ECON 5313 Decisions &amp; Strategy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ECON XXXX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9036897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ACCT 5302 (Managerial) Accounting Analysis II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ACCT XXXX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97176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INSY 5375 Management of 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7561613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MANA 5360 Leadership/Teams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MANA</a:t>
                      </a:r>
                      <a:r>
                        <a:rPr lang="en-US" sz="1200" b="1" baseline="0" dirty="0" smtClean="0"/>
                        <a:t> XXXX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0780298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Advanced Electives </a:t>
                      </a:r>
                      <a:r>
                        <a:rPr lang="en-US" sz="1200" b="1" baseline="0" dirty="0" smtClean="0"/>
                        <a:t> -  9 hours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Advanced Electives – 15 hours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256758"/>
                  </a:ext>
                </a:extLst>
              </a:tr>
              <a:tr h="25832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MANA 5336 Strategic </a:t>
                      </a:r>
                      <a:r>
                        <a:rPr lang="en-US" sz="1200" b="1" dirty="0" err="1" smtClean="0"/>
                        <a:t>Mgmt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MANA XXXX (Capstone)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846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3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Questions?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frazier\AppData\Local\Microsoft\Windows\Temporary Internet Files\Content.IE5\3QIYNL13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zier\AppData\Local\Microsoft\Windows\Temporary Internet Files\Content.IE5\C6RA3BON\question-mark-460864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5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6783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Welcome!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Nancy Fletcher – Dean’s </a:t>
            </a:r>
            <a:r>
              <a:rPr lang="en-US" sz="3000" dirty="0"/>
              <a:t>O</a:t>
            </a:r>
            <a:r>
              <a:rPr lang="en-US" sz="3000" dirty="0" smtClean="0"/>
              <a:t>ffice Admin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Jessica Hernandez – Dean’s Office Admin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Victoria Porter – UG Advising Admin</a:t>
            </a:r>
          </a:p>
          <a:p>
            <a:pPr marL="514350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Ashley Vincent – Graduate Recruiter</a:t>
            </a:r>
            <a:endParaRPr lang="en-US" sz="3000" dirty="0"/>
          </a:p>
          <a:p>
            <a:pPr marL="514350" indent="-457200">
              <a:buFont typeface="Courier New" panose="02070309020205020404" pitchFamily="49" charset="0"/>
              <a:buChar char="o"/>
            </a:pPr>
            <a:endParaRPr lang="en-US" sz="1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File:Userpage decoration for DarknessLord - Welcome.p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2743200" cy="579209"/>
          </a:xfrm>
          <a:prstGeom prst="rect">
            <a:avLst/>
          </a:prstGeom>
        </p:spPr>
      </p:pic>
      <p:pic>
        <p:nvPicPr>
          <p:cNvPr id="5" name="Picture 4" descr="Happy Person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5" y="5188503"/>
            <a:ext cx="4316715" cy="12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Congratulations!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000" dirty="0" smtClean="0"/>
              <a:t>Erica Anderson – Dean’s Office Admin II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My Year in Blogging: Happy Anniversary, Baby! | The Gre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27237"/>
            <a:ext cx="2590800" cy="1508494"/>
          </a:xfrm>
          <a:prstGeom prst="rect">
            <a:avLst/>
          </a:prstGeom>
        </p:spPr>
      </p:pic>
      <p:pic>
        <p:nvPicPr>
          <p:cNvPr id="6" name="Picture 5" descr="Reading For Sanity : A Book Review Blog: Happy New Yea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00" y="298084"/>
            <a:ext cx="1863669" cy="17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Tenure-Track Faculty </a:t>
            </a:r>
            <a:r>
              <a:rPr lang="en-US" sz="4000" dirty="0" smtClean="0"/>
              <a:t>Searches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Economics – ongoing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INSY/Analytics – Success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Management-Strategy – Success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Management-OB/HR – Success</a:t>
            </a:r>
            <a:endParaRPr lang="en-US" sz="3200" dirty="0"/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smtClean="0"/>
              <a:t>Management-</a:t>
            </a:r>
            <a:r>
              <a:rPr lang="en-US" sz="3200" dirty="0" err="1" smtClean="0"/>
              <a:t>Entrepre</a:t>
            </a:r>
            <a:r>
              <a:rPr lang="en-US" sz="3200" dirty="0" smtClean="0"/>
              <a:t> – Success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Goolsby</a:t>
            </a:r>
            <a:r>
              <a:rPr lang="en-US" sz="3200" dirty="0" smtClean="0"/>
              <a:t>-Alcon Chair </a:t>
            </a:r>
            <a:r>
              <a:rPr lang="en-US" sz="3200" dirty="0"/>
              <a:t>– </a:t>
            </a:r>
            <a:r>
              <a:rPr lang="en-US" sz="3200" dirty="0" smtClean="0"/>
              <a:t>ongoing</a:t>
            </a:r>
          </a:p>
          <a:p>
            <a:pPr marL="515938" lvl="1" indent="-457200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Entrepre</a:t>
            </a:r>
            <a:r>
              <a:rPr lang="en-US" sz="3200" dirty="0" smtClean="0"/>
              <a:t>/Healthcare Chair -- ongoing  </a:t>
            </a:r>
          </a:p>
          <a:p>
            <a:pPr marL="915988" lvl="2" indent="-45720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File:Thumbs up font awesom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92" y="2004219"/>
            <a:ext cx="533400" cy="533400"/>
          </a:xfrm>
          <a:prstGeom prst="rect">
            <a:avLst/>
          </a:prstGeom>
        </p:spPr>
      </p:pic>
      <p:pic>
        <p:nvPicPr>
          <p:cNvPr id="7" name="Picture 6" descr="How To Find Technology Jobs With An Easy Google Search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461101"/>
            <a:ext cx="1850027" cy="981075"/>
          </a:xfrm>
          <a:prstGeom prst="rect">
            <a:avLst/>
          </a:prstGeom>
        </p:spPr>
      </p:pic>
      <p:pic>
        <p:nvPicPr>
          <p:cNvPr id="12" name="Picture 11" descr="File:Thumbs up font awesom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64963"/>
            <a:ext cx="533400" cy="533400"/>
          </a:xfrm>
          <a:prstGeom prst="rect">
            <a:avLst/>
          </a:prstGeom>
        </p:spPr>
      </p:pic>
      <p:pic>
        <p:nvPicPr>
          <p:cNvPr id="13" name="Picture 12" descr="File:Thumbs up font awesom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124200"/>
            <a:ext cx="533400" cy="533400"/>
          </a:xfrm>
          <a:prstGeom prst="rect">
            <a:avLst/>
          </a:prstGeom>
        </p:spPr>
      </p:pic>
      <p:pic>
        <p:nvPicPr>
          <p:cNvPr id="14" name="Picture 13" descr="File:Thumbs up font awesom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43896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COB Commencement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355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Saturday, December 14 at CPC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Sam </a:t>
            </a:r>
            <a:r>
              <a:rPr lang="en-US" sz="2500" dirty="0" err="1" smtClean="0"/>
              <a:t>Mahrouq</a:t>
            </a:r>
            <a:r>
              <a:rPr lang="en-US" sz="2500" dirty="0" smtClean="0"/>
              <a:t>—speaker</a:t>
            </a:r>
          </a:p>
          <a:p>
            <a:pPr lvl="2"/>
            <a:r>
              <a:rPr lang="en-US" dirty="0" smtClean="0"/>
              <a:t>CEO – MEI Group (auto sales and related services)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Arrive 10:15 in robes </a:t>
            </a:r>
            <a:r>
              <a:rPr lang="en-US" sz="2500" u="sng" dirty="0" smtClean="0"/>
              <a:t>and caps</a:t>
            </a:r>
            <a:r>
              <a:rPr lang="en-US" sz="2500" dirty="0" smtClean="0"/>
              <a:t>, curtain at 11:00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All T/TT faculty must attend (prior approval for absences); NTT faculty encouraged to attend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>
                <a:hlinkClick r:id="rId3"/>
              </a:rPr>
              <a:t>http</a:t>
            </a:r>
            <a:r>
              <a:rPr lang="en-US" sz="2500" dirty="0">
                <a:hlinkClick r:id="rId3"/>
              </a:rPr>
              <a:t>://www.uta.edu/commencement</a:t>
            </a:r>
            <a:r>
              <a:rPr lang="en-US" sz="2500" dirty="0" smtClean="0">
                <a:hlinkClick r:id="rId3"/>
              </a:rPr>
              <a:t>/</a:t>
            </a:r>
            <a:r>
              <a:rPr lang="en-US" sz="2500" dirty="0" smtClean="0"/>
              <a:t>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Spring commencement is Sat., May 16, at 11:00</a:t>
            </a:r>
          </a:p>
          <a:p>
            <a:pPr marL="0" indent="0">
              <a:buNone/>
            </a:pPr>
            <a:r>
              <a:rPr lang="en-US" dirty="0" smtClean="0"/>
              <a:t>Summer commencement is Aug. 20</a:t>
            </a:r>
            <a:endParaRPr lang="en-US" dirty="0"/>
          </a:p>
        </p:txBody>
      </p:sp>
      <p:pic>
        <p:nvPicPr>
          <p:cNvPr id="2050" name="Picture 2" descr="http://unhcomptech.files.wordpress.com/2013/05/graduation-icon-design-e1331474907356.jpg?w=288&amp;h=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85800"/>
            <a:ext cx="2133600" cy="15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5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College of Business Librarian</a:t>
            </a:r>
            <a:endParaRPr lang="en-US" sz="3600" dirty="0"/>
          </a:p>
          <a:p>
            <a:pPr algn="ctr"/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Ruthie Brock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362200" cy="27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පොත් ප්‍රදර්ශනය බලන්න යනවාද? උපදෙස් ටිකක් ~ මාධවගේ බ්ලොග්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4953000"/>
            <a:ext cx="2243138" cy="1481318"/>
          </a:xfrm>
          <a:prstGeom prst="rect">
            <a:avLst/>
          </a:prstGeom>
        </p:spPr>
      </p:pic>
      <p:pic>
        <p:nvPicPr>
          <p:cNvPr id="5" name="Picture 4" descr="Helge Scherlund's eLearning News: Everything Depends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14" y="1143000"/>
            <a:ext cx="2019586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Announcements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600200"/>
            <a:ext cx="82296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Business Week 2019</a:t>
            </a:r>
          </a:p>
          <a:p>
            <a:pPr lvl="1"/>
            <a:r>
              <a:rPr lang="en-US" sz="2400" dirty="0" smtClean="0"/>
              <a:t>82 speakers &amp; 90 classes</a:t>
            </a:r>
          </a:p>
          <a:p>
            <a:pPr lvl="1"/>
            <a:r>
              <a:rPr lang="en-US" sz="2400" dirty="0" smtClean="0"/>
              <a:t>Turned other speakers away due to lack of classes</a:t>
            </a:r>
          </a:p>
          <a:p>
            <a:r>
              <a:rPr lang="en-US" sz="2800" dirty="0" smtClean="0"/>
              <a:t>Business </a:t>
            </a:r>
            <a:r>
              <a:rPr lang="en-US" sz="2800" dirty="0"/>
              <a:t>Week </a:t>
            </a:r>
            <a:r>
              <a:rPr lang="en-US" sz="2800" dirty="0" smtClean="0"/>
              <a:t>2020</a:t>
            </a:r>
            <a:endParaRPr lang="en-US" sz="2800" dirty="0"/>
          </a:p>
          <a:p>
            <a:pPr lvl="1"/>
            <a:r>
              <a:rPr lang="en-US" sz="2400" dirty="0"/>
              <a:t>March 23-27  (2</a:t>
            </a:r>
            <a:r>
              <a:rPr lang="en-US" sz="2400" baseline="30000" dirty="0"/>
              <a:t>nd</a:t>
            </a:r>
            <a:r>
              <a:rPr lang="en-US" sz="2400" dirty="0"/>
              <a:t> week after Spring Break)</a:t>
            </a:r>
          </a:p>
          <a:p>
            <a:pPr lvl="1"/>
            <a:r>
              <a:rPr lang="en-US" sz="2400" dirty="0"/>
              <a:t>Please offer class period for speaker</a:t>
            </a:r>
          </a:p>
          <a:p>
            <a:pPr lvl="1"/>
            <a:r>
              <a:rPr lang="en-US" sz="2400" dirty="0"/>
              <a:t>Marybeth will coordinate </a:t>
            </a:r>
            <a:r>
              <a:rPr lang="en-US" sz="2400" dirty="0" smtClean="0"/>
              <a:t>classes/speakers (mary.findley@uta.edu)</a:t>
            </a:r>
            <a:endParaRPr lang="en-US" sz="2400" dirty="0"/>
          </a:p>
          <a:p>
            <a:r>
              <a:rPr lang="en-US" sz="2800" dirty="0" smtClean="0"/>
              <a:t>Business Hub in library</a:t>
            </a:r>
            <a:endParaRPr lang="en-US" sz="2800" dirty="0"/>
          </a:p>
          <a:p>
            <a:r>
              <a:rPr lang="en-US" sz="2800" dirty="0" smtClean="0"/>
              <a:t>Wall Street Journal access</a:t>
            </a:r>
          </a:p>
          <a:p>
            <a:r>
              <a:rPr lang="en-US" sz="2800" dirty="0" smtClean="0"/>
              <a:t>VMOCK – tool to improve resume—uses Artificial Intelligence</a:t>
            </a:r>
          </a:p>
          <a:p>
            <a:r>
              <a:rPr lang="en-US" sz="2800" dirty="0" smtClean="0">
                <a:hlinkClick r:id="rId3"/>
              </a:rPr>
              <a:t>www.Vault.com</a:t>
            </a:r>
            <a:r>
              <a:rPr lang="en-US" sz="2800" dirty="0" smtClean="0"/>
              <a:t> – what is it</a:t>
            </a:r>
          </a:p>
          <a:p>
            <a:pPr lvl="1" indent="-342900"/>
            <a:r>
              <a:rPr lang="en-US" sz="2400" dirty="0" smtClean="0"/>
              <a:t>Kevin Carr</a:t>
            </a:r>
            <a:endParaRPr lang="en-US" sz="2400" dirty="0"/>
          </a:p>
        </p:txBody>
      </p:sp>
      <p:pic>
        <p:nvPicPr>
          <p:cNvPr id="5" name="Picture 4" descr="Blog Announcements!! And Future Plans of the blo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36" y="685800"/>
            <a:ext cx="1762863" cy="15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81227F-092A-4CDA-B746-F6580FAC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638"/>
            <a:ext cx="7472370" cy="57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OB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COB Slide template</Template>
  <TotalTime>7075</TotalTime>
  <Words>928</Words>
  <Application>Microsoft Office PowerPoint</Application>
  <PresentationFormat>Letter Paper (8.5x11 in)</PresentationFormat>
  <Paragraphs>215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Courier New</vt:lpstr>
      <vt:lpstr>2013 COB Slide template</vt:lpstr>
      <vt:lpstr>PowerPoint Presentation</vt:lpstr>
      <vt:lpstr>Agenda</vt:lpstr>
      <vt:lpstr>New Staff</vt:lpstr>
      <vt:lpstr>New Positions</vt:lpstr>
      <vt:lpstr>Tenure-Track Faculty Searches</vt:lpstr>
      <vt:lpstr>COB Commencement</vt:lpstr>
      <vt:lpstr>Library Updates</vt:lpstr>
      <vt:lpstr>Announcements</vt:lpstr>
      <vt:lpstr>PowerPoint Presentation</vt:lpstr>
      <vt:lpstr>Brand New Courses</vt:lpstr>
      <vt:lpstr>Budget Overview</vt:lpstr>
      <vt:lpstr>PowerPoint Presentation</vt:lpstr>
      <vt:lpstr>Dean’s Update</vt:lpstr>
      <vt:lpstr>Faculty Voting</vt:lpstr>
      <vt:lpstr>Curriculum Changes</vt:lpstr>
      <vt:lpstr>Curriculum Changes</vt:lpstr>
      <vt:lpstr>MBA Committee</vt:lpstr>
      <vt:lpstr>Admission Requirements</vt:lpstr>
      <vt:lpstr>Proposed MBA Curriculum Changes</vt:lpstr>
      <vt:lpstr>Summary of Proposed MBA Program Changes</vt:lpstr>
      <vt:lpstr>Questions?     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Croson, Rachel</dc:creator>
  <cp:lastModifiedBy>Frazier, Greg</cp:lastModifiedBy>
  <cp:revision>245</cp:revision>
  <cp:lastPrinted>2019-12-06T18:50:24Z</cp:lastPrinted>
  <dcterms:created xsi:type="dcterms:W3CDTF">2013-03-27T17:13:23Z</dcterms:created>
  <dcterms:modified xsi:type="dcterms:W3CDTF">2019-12-06T18:50:35Z</dcterms:modified>
</cp:coreProperties>
</file>