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8" r:id="rId5"/>
    <p:sldId id="293" r:id="rId6"/>
    <p:sldId id="312" r:id="rId7"/>
    <p:sldId id="280" r:id="rId8"/>
    <p:sldId id="295" r:id="rId9"/>
    <p:sldId id="296" r:id="rId10"/>
    <p:sldId id="281" r:id="rId11"/>
    <p:sldId id="297" r:id="rId12"/>
    <p:sldId id="298" r:id="rId13"/>
    <p:sldId id="301" r:id="rId14"/>
    <p:sldId id="303" r:id="rId15"/>
    <p:sldId id="304" r:id="rId16"/>
    <p:sldId id="302" r:id="rId17"/>
    <p:sldId id="299" r:id="rId18"/>
    <p:sldId id="282" r:id="rId19"/>
    <p:sldId id="300" r:id="rId20"/>
    <p:sldId id="311" r:id="rId21"/>
    <p:sldId id="305" r:id="rId22"/>
    <p:sldId id="400" r:id="rId23"/>
    <p:sldId id="268" r:id="rId24"/>
    <p:sldId id="403" r:id="rId25"/>
    <p:sldId id="402" r:id="rId26"/>
    <p:sldId id="404" r:id="rId27"/>
    <p:sldId id="284" r:id="rId28"/>
    <p:sldId id="308" r:id="rId29"/>
    <p:sldId id="309" r:id="rId30"/>
    <p:sldId id="310" r:id="rId31"/>
    <p:sldId id="406" r:id="rId32"/>
    <p:sldId id="307" r:id="rId33"/>
    <p:sldId id="306" r:id="rId34"/>
    <p:sldId id="407" r:id="rId35"/>
    <p:sldId id="294" r:id="rId36"/>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z, Myalinda" initials="MM" lastIdx="1" clrIdx="0">
    <p:extLst>
      <p:ext uri="{19B8F6BF-5375-455C-9EA6-DF929625EA0E}">
        <p15:presenceInfo xmlns:p15="http://schemas.microsoft.com/office/powerpoint/2012/main" userId="S::myalinda.martinez@uta.edu::4bfce666-4796-442b-8245-2efd9013a9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517"/>
    <a:srgbClr val="00447C"/>
    <a:srgbClr val="F58026"/>
    <a:srgbClr val="0064B1"/>
    <a:srgbClr val="D4E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5141C-8744-4E65-9A9B-69F1BA9C6188}" v="13" dt="2021-09-01T14:17:08.8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979" autoAdjust="0"/>
  </p:normalViewPr>
  <p:slideViewPr>
    <p:cSldViewPr snapToGrid="0">
      <p:cViewPr varScale="1">
        <p:scale>
          <a:sx n="102" d="100"/>
          <a:sy n="102" d="100"/>
        </p:scale>
        <p:origin x="132" y="1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6844183E-CEA2-4712-A965-E13FA29C0550}" type="datetimeFigureOut">
              <a:rPr lang="en-US"/>
              <a:t>9/10/2021</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76C41889-EF34-4419-B8CB-F652A79CA2C8}" type="slidenum">
              <a:rPr lang="en-US"/>
              <a:t>‹#›</a:t>
            </a:fld>
            <a:endParaRPr lang="en-US"/>
          </a:p>
        </p:txBody>
      </p:sp>
    </p:spTree>
    <p:extLst>
      <p:ext uri="{BB962C8B-B14F-4D97-AF65-F5344CB8AC3E}">
        <p14:creationId xmlns:p14="http://schemas.microsoft.com/office/powerpoint/2010/main" val="2804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uta.edu/business/marketing-and-communications.ph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Powerpoint</a:t>
            </a:r>
            <a:r>
              <a:rPr lang="en-US" dirty="0"/>
              <a:t> backgrounds are locked. You are able to still adjust the text boxes. You can edit the boxes size, location, font color, font size, etc. </a:t>
            </a:r>
            <a:endParaRPr lang="en-US"/>
          </a:p>
          <a:p>
            <a:endParaRPr lang="en-US" dirty="0">
              <a:cs typeface="+mn-lt"/>
            </a:endParaRPr>
          </a:p>
          <a:p>
            <a:r>
              <a:rPr lang="en-US" dirty="0"/>
              <a:t>If you have a change request, please send a request to the Marketing and Communications request portal. </a:t>
            </a:r>
            <a:endParaRPr lang="en-US" dirty="0">
              <a:cs typeface="Calibri" panose="020F0502020204030204"/>
            </a:endParaRPr>
          </a:p>
          <a:p>
            <a:r>
              <a:rPr lang="en-US" dirty="0">
                <a:hlinkClick r:id="rId3"/>
              </a:rPr>
              <a:t>https://resources.uta.edu/business/marketing-and-communications.php</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76C41889-EF34-4419-B8CB-F652A79CA2C8}" type="slidenum">
              <a:rPr lang="en-US"/>
              <a:t>1</a:t>
            </a:fld>
            <a:endParaRPr lang="en-US"/>
          </a:p>
        </p:txBody>
      </p:sp>
    </p:spTree>
    <p:extLst>
      <p:ext uri="{BB962C8B-B14F-4D97-AF65-F5344CB8AC3E}">
        <p14:creationId xmlns:p14="http://schemas.microsoft.com/office/powerpoint/2010/main" val="2811934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0" y="0"/>
            <a:ext cx="12173520" cy="6858000"/>
          </a:xfrm>
          <a:prstGeom prst="rect">
            <a:avLst/>
          </a:prstGeom>
        </p:spPr>
      </p:pic>
    </p:spTree>
    <p:extLst>
      <p:ext uri="{BB962C8B-B14F-4D97-AF65-F5344CB8AC3E}">
        <p14:creationId xmlns:p14="http://schemas.microsoft.com/office/powerpoint/2010/main" val="142484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289260-DCE8-4B75-AB55-84D129E06AF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28806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289260-DCE8-4B75-AB55-84D129E06AF4}"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92221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289260-DCE8-4B75-AB55-84D129E06AF4}"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377274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289260-DCE8-4B75-AB55-84D129E06AF4}"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73567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289260-DCE8-4B75-AB55-84D129E06AF4}"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318024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289260-DCE8-4B75-AB55-84D129E06AF4}"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236123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289260-DCE8-4B75-AB55-84D129E06AF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3890398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289260-DCE8-4B75-AB55-84D129E06AF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267637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4AF5-0B3B-47E4-9240-D0D5615E8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CE9056-C95E-4C1B-828E-A3C3568FA3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13214D-11FD-4D0A-978C-BF3AE1785B59}"/>
              </a:ext>
            </a:extLst>
          </p:cNvPr>
          <p:cNvSpPr>
            <a:spLocks noGrp="1"/>
          </p:cNvSpPr>
          <p:nvPr>
            <p:ph type="dt" sz="half" idx="10"/>
          </p:nvPr>
        </p:nvSpPr>
        <p:spPr/>
        <p:txBody>
          <a:bodyPr/>
          <a:lstStyle/>
          <a:p>
            <a:fld id="{2FD4C803-D22F-4BE4-836F-4E59D9A5F3DC}" type="datetimeFigureOut">
              <a:rPr lang="en-US" smtClean="0"/>
              <a:t>9/10/2021</a:t>
            </a:fld>
            <a:endParaRPr lang="en-US"/>
          </a:p>
        </p:txBody>
      </p:sp>
      <p:sp>
        <p:nvSpPr>
          <p:cNvPr id="5" name="Footer Placeholder 4">
            <a:extLst>
              <a:ext uri="{FF2B5EF4-FFF2-40B4-BE49-F238E27FC236}">
                <a16:creationId xmlns:a16="http://schemas.microsoft.com/office/drawing/2014/main" id="{018B4572-6990-4D73-BA2E-92876D5730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2593-0A5D-40C9-9827-68BE0EFADB40}"/>
              </a:ext>
            </a:extLst>
          </p:cNvPr>
          <p:cNvSpPr>
            <a:spLocks noGrp="1"/>
          </p:cNvSpPr>
          <p:nvPr>
            <p:ph type="sldNum" sz="quarter" idx="12"/>
          </p:nvPr>
        </p:nvSpPr>
        <p:spPr/>
        <p:txBody>
          <a:bodyPr/>
          <a:lstStyle/>
          <a:p>
            <a:fld id="{710B8E51-438F-4A19-BC00-3372790F5320}" type="slidenum">
              <a:rPr lang="en-US" smtClean="0"/>
              <a:t>‹#›</a:t>
            </a:fld>
            <a:endParaRPr lang="en-US"/>
          </a:p>
        </p:txBody>
      </p:sp>
    </p:spTree>
    <p:extLst>
      <p:ext uri="{BB962C8B-B14F-4D97-AF65-F5344CB8AC3E}">
        <p14:creationId xmlns:p14="http://schemas.microsoft.com/office/powerpoint/2010/main" val="85661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27CD7-7364-494A-A5D7-1430AF054726}"/>
              </a:ext>
            </a:extLst>
          </p:cNvPr>
          <p:cNvSpPr>
            <a:spLocks noGrp="1"/>
          </p:cNvSpPr>
          <p:nvPr>
            <p:ph type="dt" sz="half" idx="10"/>
          </p:nvPr>
        </p:nvSpPr>
        <p:spPr/>
        <p:txBody>
          <a:bodyPr/>
          <a:lstStyle/>
          <a:p>
            <a:fld id="{2FD4C803-D22F-4BE4-836F-4E59D9A5F3DC}" type="datetimeFigureOut">
              <a:rPr lang="en-US" smtClean="0"/>
              <a:t>9/10/2021</a:t>
            </a:fld>
            <a:endParaRPr lang="en-US"/>
          </a:p>
        </p:txBody>
      </p:sp>
      <p:sp>
        <p:nvSpPr>
          <p:cNvPr id="3" name="Footer Placeholder 2">
            <a:extLst>
              <a:ext uri="{FF2B5EF4-FFF2-40B4-BE49-F238E27FC236}">
                <a16:creationId xmlns:a16="http://schemas.microsoft.com/office/drawing/2014/main" id="{5604232A-270E-4F28-826F-D1E65C322F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6992ED-C03F-4973-8B8B-81EE104651F0}"/>
              </a:ext>
            </a:extLst>
          </p:cNvPr>
          <p:cNvSpPr>
            <a:spLocks noGrp="1"/>
          </p:cNvSpPr>
          <p:nvPr>
            <p:ph type="sldNum" sz="quarter" idx="12"/>
          </p:nvPr>
        </p:nvSpPr>
        <p:spPr/>
        <p:txBody>
          <a:bodyPr/>
          <a:lstStyle/>
          <a:p>
            <a:fld id="{710B8E51-438F-4A19-BC00-3372790F5320}" type="slidenum">
              <a:rPr lang="en-US" smtClean="0"/>
              <a:t>‹#›</a:t>
            </a:fld>
            <a:endParaRPr lang="en-US"/>
          </a:p>
        </p:txBody>
      </p:sp>
    </p:spTree>
    <p:extLst>
      <p:ext uri="{BB962C8B-B14F-4D97-AF65-F5344CB8AC3E}">
        <p14:creationId xmlns:p14="http://schemas.microsoft.com/office/powerpoint/2010/main" val="24117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0" y="0"/>
            <a:ext cx="12182760" cy="6863206"/>
          </a:xfrm>
          <a:prstGeom prst="rect">
            <a:avLst/>
          </a:prstGeom>
        </p:spPr>
      </p:pic>
    </p:spTree>
    <p:extLst>
      <p:ext uri="{BB962C8B-B14F-4D97-AF65-F5344CB8AC3E}">
        <p14:creationId xmlns:p14="http://schemas.microsoft.com/office/powerpoint/2010/main" val="330856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0" y="0"/>
            <a:ext cx="12182760" cy="6863206"/>
          </a:xfrm>
          <a:prstGeom prst="rect">
            <a:avLst/>
          </a:prstGeom>
        </p:spPr>
      </p:pic>
    </p:spTree>
    <p:extLst>
      <p:ext uri="{BB962C8B-B14F-4D97-AF65-F5344CB8AC3E}">
        <p14:creationId xmlns:p14="http://schemas.microsoft.com/office/powerpoint/2010/main" val="174802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0" y="0"/>
            <a:ext cx="12182760" cy="6863206"/>
          </a:xfrm>
          <a:prstGeom prst="rect">
            <a:avLst/>
          </a:prstGeom>
        </p:spPr>
      </p:pic>
    </p:spTree>
    <p:extLst>
      <p:ext uri="{BB962C8B-B14F-4D97-AF65-F5344CB8AC3E}">
        <p14:creationId xmlns:p14="http://schemas.microsoft.com/office/powerpoint/2010/main" val="206994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0" y="0"/>
            <a:ext cx="12182760" cy="6863206"/>
          </a:xfrm>
          <a:prstGeom prst="rect">
            <a:avLst/>
          </a:prstGeom>
        </p:spPr>
      </p:pic>
    </p:spTree>
    <p:extLst>
      <p:ext uri="{BB962C8B-B14F-4D97-AF65-F5344CB8AC3E}">
        <p14:creationId xmlns:p14="http://schemas.microsoft.com/office/powerpoint/2010/main" val="278595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0" y="0"/>
            <a:ext cx="12182760" cy="6863206"/>
          </a:xfrm>
          <a:prstGeom prst="rect">
            <a:avLst/>
          </a:prstGeom>
        </p:spPr>
      </p:pic>
    </p:spTree>
    <p:extLst>
      <p:ext uri="{BB962C8B-B14F-4D97-AF65-F5344CB8AC3E}">
        <p14:creationId xmlns:p14="http://schemas.microsoft.com/office/powerpoint/2010/main" val="2435719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0" y="0"/>
            <a:ext cx="12182760" cy="6863206"/>
          </a:xfrm>
          <a:prstGeom prst="rect">
            <a:avLst/>
          </a:prstGeom>
        </p:spPr>
      </p:pic>
    </p:spTree>
    <p:extLst>
      <p:ext uri="{BB962C8B-B14F-4D97-AF65-F5344CB8AC3E}">
        <p14:creationId xmlns:p14="http://schemas.microsoft.com/office/powerpoint/2010/main" val="133908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4910" y="424858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544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289260-DCE8-4B75-AB55-84D129E06AF4}"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9060-8F02-4C47-B069-8666BA3A5239}" type="slidenum">
              <a:rPr lang="en-US" smtClean="0"/>
              <a:t>‹#›</a:t>
            </a:fld>
            <a:endParaRPr lang="en-US"/>
          </a:p>
        </p:txBody>
      </p:sp>
    </p:spTree>
    <p:extLst>
      <p:ext uri="{BB962C8B-B14F-4D97-AF65-F5344CB8AC3E}">
        <p14:creationId xmlns:p14="http://schemas.microsoft.com/office/powerpoint/2010/main" val="4421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89260-DCE8-4B75-AB55-84D129E06AF4}" type="datetimeFigureOut">
              <a:rPr lang="en-US" smtClean="0"/>
              <a:t>9/10/2021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9060-8F02-4C47-B069-8666BA3A5239}" type="slidenum">
              <a:rPr lang="en-US" smtClean="0"/>
              <a:t>‹#›</a:t>
            </a:fld>
            <a:endParaRPr lang="en-US"/>
          </a:p>
        </p:txBody>
      </p:sp>
    </p:spTree>
    <p:extLst>
      <p:ext uri="{BB962C8B-B14F-4D97-AF65-F5344CB8AC3E}">
        <p14:creationId xmlns:p14="http://schemas.microsoft.com/office/powerpoint/2010/main" val="569822493"/>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69" r:id="rId3"/>
    <p:sldLayoutId id="2147483664" r:id="rId4"/>
    <p:sldLayoutId id="2147483665" r:id="rId5"/>
    <p:sldLayoutId id="2147483668" r:id="rId6"/>
    <p:sldLayoutId id="2147483671" r:id="rId7"/>
    <p:sldLayoutId id="2147483649" r:id="rId8"/>
    <p:sldLayoutId id="2147483651" r:id="rId9"/>
    <p:sldLayoutId id="2147483650" r:id="rId10"/>
    <p:sldLayoutId id="2147483652" r:id="rId11"/>
    <p:sldLayoutId id="2147483653" r:id="rId12"/>
    <p:sldLayoutId id="2147483654" r:id="rId13"/>
    <p:sldLayoutId id="2147483656" r:id="rId14"/>
    <p:sldLayoutId id="2147483657" r:id="rId15"/>
    <p:sldLayoutId id="2147483658" r:id="rId16"/>
    <p:sldLayoutId id="2147483659" r:id="rId17"/>
    <p:sldLayoutId id="2147483673" r:id="rId18"/>
    <p:sldLayoutId id="214748367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resources.uta.edu/business/website-maintenance-request.php" TargetMode="External"/><Relationship Id="rId7" Type="http://schemas.openxmlformats.org/officeDocument/2006/relationships/image" Target="../media/image24.png"/><Relationship Id="rId2" Type="http://schemas.openxmlformats.org/officeDocument/2006/relationships/hyperlink" Target="https://blog.uta.edu/cob/" TargetMode="Externa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essentialschools.org/ces-is-hiring-a-program-assistant/" TargetMode="External"/><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cm.maxient.com/reportingform.php?UnivofTexasArlington&amp;layout_id=6"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cm.maxient.com/reportingform.php?UnivofTexasArlington&amp;layout_id=6"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about:blank" TargetMode="External"/><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516" y="3793380"/>
            <a:ext cx="8018620" cy="541174"/>
          </a:xfrm>
          <a:prstGeom prst="rect">
            <a:avLst/>
          </a:prstGeom>
          <a:noFill/>
        </p:spPr>
        <p:txBody>
          <a:bodyPr wrap="square" rtlCol="0">
            <a:spAutoFit/>
          </a:bodyPr>
          <a:lstStyle/>
          <a:p>
            <a:pPr>
              <a:lnSpc>
                <a:spcPct val="80000"/>
              </a:lnSpc>
            </a:pPr>
            <a:r>
              <a:rPr lang="en-US" sz="3500" b="1" dirty="0">
                <a:solidFill>
                  <a:schemeClr val="bg1"/>
                </a:solidFill>
                <a:latin typeface="Arial"/>
              </a:rPr>
              <a:t>Faculty/Staff Meeting</a:t>
            </a:r>
          </a:p>
        </p:txBody>
      </p:sp>
      <p:sp>
        <p:nvSpPr>
          <p:cNvPr id="3" name="TextBox 2"/>
          <p:cNvSpPr txBox="1"/>
          <p:nvPr/>
        </p:nvSpPr>
        <p:spPr>
          <a:xfrm>
            <a:off x="521516" y="4334554"/>
            <a:ext cx="5325993" cy="430887"/>
          </a:xfrm>
          <a:prstGeom prst="rect">
            <a:avLst/>
          </a:prstGeom>
          <a:noFill/>
        </p:spPr>
        <p:txBody>
          <a:bodyPr wrap="square" rtlCol="0">
            <a:spAutoFit/>
          </a:bodyPr>
          <a:lstStyle/>
          <a:p>
            <a:pPr>
              <a:lnSpc>
                <a:spcPct val="90000"/>
              </a:lnSpc>
            </a:pPr>
            <a:r>
              <a:rPr lang="en-US" sz="2400" dirty="0">
                <a:solidFill>
                  <a:srgbClr val="C45517"/>
                </a:solidFill>
                <a:latin typeface="Arial"/>
              </a:rPr>
              <a:t>Friday, September 10, 2021</a:t>
            </a:r>
          </a:p>
        </p:txBody>
      </p:sp>
      <p:cxnSp>
        <p:nvCxnSpPr>
          <p:cNvPr id="4" name="Straight Connector 3"/>
          <p:cNvCxnSpPr/>
          <p:nvPr/>
        </p:nvCxnSpPr>
        <p:spPr>
          <a:xfrm>
            <a:off x="606587" y="4831264"/>
            <a:ext cx="488696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800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er Girls Blog: &lt;strong&gt;Congratulations&lt;/strong&gt; to the winners!">
            <a:extLst>
              <a:ext uri="{FF2B5EF4-FFF2-40B4-BE49-F238E27FC236}">
                <a16:creationId xmlns:a16="http://schemas.microsoft.com/office/drawing/2014/main" id="{3EF7FD31-3E16-4E35-8773-ED55E896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896" y="181176"/>
            <a:ext cx="2857500" cy="1905000"/>
          </a:xfrm>
          <a:prstGeom prst="rect">
            <a:avLst/>
          </a:prstGeom>
        </p:spPr>
      </p:pic>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Congratulations!</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21441" y="2245798"/>
            <a:ext cx="9505573" cy="1261884"/>
          </a:xfrm>
          <a:prstGeom prst="rect">
            <a:avLst/>
          </a:prstGeom>
          <a:noFill/>
        </p:spPr>
        <p:txBody>
          <a:bodyPr wrap="square" lIns="91440" rtlCol="0" anchor="ctr">
            <a:spAutoFit/>
          </a:bodyPr>
          <a:lstStyle/>
          <a:p>
            <a:r>
              <a:rPr lang="en-US" sz="3200" b="1" dirty="0"/>
              <a:t>Aaron Smallwood</a:t>
            </a:r>
          </a:p>
          <a:p>
            <a:r>
              <a:rPr lang="en-US" sz="3200" dirty="0"/>
              <a:t>Faculty Development Leave</a:t>
            </a:r>
          </a:p>
          <a:p>
            <a:endParaRPr lang="en-US" sz="1200" dirty="0"/>
          </a:p>
        </p:txBody>
      </p:sp>
    </p:spTree>
    <p:extLst>
      <p:ext uri="{BB962C8B-B14F-4D97-AF65-F5344CB8AC3E}">
        <p14:creationId xmlns:p14="http://schemas.microsoft.com/office/powerpoint/2010/main" val="24877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er Girls Blog: &lt;strong&gt;Congratulations&lt;/strong&gt; to the winners!">
            <a:extLst>
              <a:ext uri="{FF2B5EF4-FFF2-40B4-BE49-F238E27FC236}">
                <a16:creationId xmlns:a16="http://schemas.microsoft.com/office/drawing/2014/main" id="{3EF7FD31-3E16-4E35-8773-ED55E896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896" y="181176"/>
            <a:ext cx="2857500" cy="1905000"/>
          </a:xfrm>
          <a:prstGeom prst="rect">
            <a:avLst/>
          </a:prstGeom>
        </p:spPr>
      </p:pic>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Congratulations!</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21441" y="1783410"/>
            <a:ext cx="9505573" cy="3231654"/>
          </a:xfrm>
          <a:prstGeom prst="rect">
            <a:avLst/>
          </a:prstGeom>
          <a:noFill/>
        </p:spPr>
        <p:txBody>
          <a:bodyPr wrap="square" lIns="91440" rtlCol="0" anchor="ctr">
            <a:spAutoFit/>
          </a:bodyPr>
          <a:lstStyle/>
          <a:p>
            <a:r>
              <a:rPr lang="en-US" sz="3200" b="1" dirty="0"/>
              <a:t>Sanjiv Sabherwal</a:t>
            </a:r>
          </a:p>
          <a:p>
            <a:r>
              <a:rPr lang="en-US" sz="3200" dirty="0"/>
              <a:t>Eunice and James L. West Chair of Private Enterprise and Entrepreneurship</a:t>
            </a:r>
          </a:p>
          <a:p>
            <a:endParaRPr lang="en-US" sz="3200" dirty="0"/>
          </a:p>
          <a:p>
            <a:r>
              <a:rPr lang="en-US" sz="3200" b="1" dirty="0"/>
              <a:t>Jennifer Zhang</a:t>
            </a:r>
          </a:p>
          <a:p>
            <a:r>
              <a:rPr lang="en-US" sz="3200" dirty="0"/>
              <a:t>Daniel Himarios Endowed Chair</a:t>
            </a:r>
          </a:p>
          <a:p>
            <a:endParaRPr lang="en-US" sz="1200" dirty="0"/>
          </a:p>
        </p:txBody>
      </p:sp>
    </p:spTree>
    <p:extLst>
      <p:ext uri="{BB962C8B-B14F-4D97-AF65-F5344CB8AC3E}">
        <p14:creationId xmlns:p14="http://schemas.microsoft.com/office/powerpoint/2010/main" val="26122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er Girls Blog: &lt;strong&gt;Congratulations&lt;/strong&gt; to the winners!">
            <a:extLst>
              <a:ext uri="{FF2B5EF4-FFF2-40B4-BE49-F238E27FC236}">
                <a16:creationId xmlns:a16="http://schemas.microsoft.com/office/drawing/2014/main" id="{3EF7FD31-3E16-4E35-8773-ED55E896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896" y="181176"/>
            <a:ext cx="2857500" cy="1905000"/>
          </a:xfrm>
          <a:prstGeom prst="rect">
            <a:avLst/>
          </a:prstGeom>
        </p:spPr>
      </p:pic>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Congratulations!</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21441" y="1290968"/>
            <a:ext cx="9731746" cy="4216539"/>
          </a:xfrm>
          <a:prstGeom prst="rect">
            <a:avLst/>
          </a:prstGeom>
          <a:noFill/>
        </p:spPr>
        <p:txBody>
          <a:bodyPr wrap="square" lIns="91440" rtlCol="0" anchor="ctr">
            <a:spAutoFit/>
          </a:bodyPr>
          <a:lstStyle/>
          <a:p>
            <a:r>
              <a:rPr lang="en-US" sz="3200" b="1" dirty="0"/>
              <a:t>Mahmut Yasar</a:t>
            </a:r>
          </a:p>
          <a:p>
            <a:r>
              <a:rPr lang="en-US" sz="3200" dirty="0"/>
              <a:t>Goolsby-</a:t>
            </a:r>
            <a:r>
              <a:rPr lang="en-US" sz="3200" dirty="0" err="1"/>
              <a:t>Jacqualyn</a:t>
            </a:r>
            <a:r>
              <a:rPr lang="en-US" sz="3200" dirty="0"/>
              <a:t> A. Fouse Endowed Chair</a:t>
            </a:r>
          </a:p>
          <a:p>
            <a:endParaRPr lang="en-US" sz="3200" dirty="0"/>
          </a:p>
          <a:p>
            <a:r>
              <a:rPr lang="en-US" sz="3200" b="1" dirty="0"/>
              <a:t>Jingguo Wang</a:t>
            </a:r>
          </a:p>
          <a:p>
            <a:r>
              <a:rPr lang="en-US" sz="3200" dirty="0"/>
              <a:t>Eunice and James L. West Distinguished Professorship (A)</a:t>
            </a:r>
          </a:p>
          <a:p>
            <a:endParaRPr lang="en-US" sz="3200" dirty="0"/>
          </a:p>
          <a:p>
            <a:r>
              <a:rPr lang="en-US" sz="3200" b="1" dirty="0"/>
              <a:t>Fred Miao</a:t>
            </a:r>
          </a:p>
          <a:p>
            <a:r>
              <a:rPr lang="en-US" sz="3200" dirty="0"/>
              <a:t>John Merrill Endowed Professorship in Consultative Sales</a:t>
            </a:r>
          </a:p>
          <a:p>
            <a:endParaRPr lang="en-US" sz="1200" dirty="0"/>
          </a:p>
        </p:txBody>
      </p:sp>
    </p:spTree>
    <p:extLst>
      <p:ext uri="{BB962C8B-B14F-4D97-AF65-F5344CB8AC3E}">
        <p14:creationId xmlns:p14="http://schemas.microsoft.com/office/powerpoint/2010/main" val="372339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er Girls Blog: &lt;strong&gt;Congratulations&lt;/strong&gt; to the winners!">
            <a:extLst>
              <a:ext uri="{FF2B5EF4-FFF2-40B4-BE49-F238E27FC236}">
                <a16:creationId xmlns:a16="http://schemas.microsoft.com/office/drawing/2014/main" id="{3EF7FD31-3E16-4E35-8773-ED55E896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896" y="181176"/>
            <a:ext cx="2857500" cy="1905000"/>
          </a:xfrm>
          <a:prstGeom prst="rect">
            <a:avLst/>
          </a:prstGeom>
        </p:spPr>
      </p:pic>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Congratulations!</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21441" y="1135179"/>
            <a:ext cx="9792036" cy="4708981"/>
          </a:xfrm>
          <a:prstGeom prst="rect">
            <a:avLst/>
          </a:prstGeom>
          <a:noFill/>
        </p:spPr>
        <p:txBody>
          <a:bodyPr wrap="square" lIns="91440" rtlCol="0" anchor="ctr">
            <a:spAutoFit/>
          </a:bodyPr>
          <a:lstStyle/>
          <a:p>
            <a:r>
              <a:rPr lang="en-US" sz="3200" dirty="0"/>
              <a:t>Elite journal acceptances last year:</a:t>
            </a:r>
          </a:p>
          <a:p>
            <a:pPr marL="457200" indent="-457200">
              <a:buFont typeface="Arial" panose="020B0604020202020204" pitchFamily="34" charset="0"/>
              <a:buChar char="•"/>
            </a:pPr>
            <a:r>
              <a:rPr lang="en-US" sz="3200" dirty="0"/>
              <a:t>ACCT-</a:t>
            </a:r>
            <a:r>
              <a:rPr lang="en-US" sz="3200" b="1" dirty="0"/>
              <a:t>Yuan Ji</a:t>
            </a:r>
            <a:r>
              <a:rPr lang="en-US" sz="3200" dirty="0"/>
              <a:t>—The Accounting Review</a:t>
            </a:r>
          </a:p>
          <a:p>
            <a:pPr marL="457200" indent="-457200">
              <a:buFont typeface="Arial" panose="020B0604020202020204" pitchFamily="34" charset="0"/>
              <a:buChar char="•"/>
            </a:pPr>
            <a:r>
              <a:rPr lang="en-US" sz="3200" dirty="0"/>
              <a:t>FINA-</a:t>
            </a:r>
            <a:r>
              <a:rPr lang="en-US" sz="3200" b="1" dirty="0"/>
              <a:t>Sanjiv Sabherwal</a:t>
            </a:r>
            <a:r>
              <a:rPr lang="en-US" sz="3200" dirty="0"/>
              <a:t>—MIS Quarterly</a:t>
            </a:r>
          </a:p>
          <a:p>
            <a:pPr marL="457200" indent="-457200">
              <a:buFont typeface="Arial" panose="020B0604020202020204" pitchFamily="34" charset="0"/>
              <a:buChar char="•"/>
            </a:pPr>
            <a:r>
              <a:rPr lang="en-US" sz="3200" dirty="0"/>
              <a:t>ISOM-</a:t>
            </a:r>
            <a:r>
              <a:rPr lang="en-US" sz="3200" b="1" dirty="0"/>
              <a:t>Zhuojun Gu</a:t>
            </a:r>
            <a:r>
              <a:rPr lang="en-US" sz="3200" dirty="0"/>
              <a:t>—Management Science</a:t>
            </a:r>
          </a:p>
          <a:p>
            <a:pPr marL="457200" indent="-457200">
              <a:buFont typeface="Arial" panose="020B0604020202020204" pitchFamily="34" charset="0"/>
              <a:buChar char="•"/>
            </a:pPr>
            <a:r>
              <a:rPr lang="en-US" sz="3200" dirty="0"/>
              <a:t>ISOM-</a:t>
            </a:r>
            <a:r>
              <a:rPr lang="en-US" sz="3200" b="1" dirty="0"/>
              <a:t>Chai </a:t>
            </a:r>
            <a:r>
              <a:rPr lang="en-US" sz="3200" b="1" dirty="0" err="1"/>
              <a:t>Sambhara</a:t>
            </a:r>
            <a:r>
              <a:rPr lang="en-US" sz="3200" dirty="0"/>
              <a:t>—Information Systems Research</a:t>
            </a:r>
          </a:p>
          <a:p>
            <a:pPr marL="457200" indent="-457200">
              <a:buFont typeface="Arial" panose="020B0604020202020204" pitchFamily="34" charset="0"/>
              <a:buChar char="•"/>
            </a:pPr>
            <a:r>
              <a:rPr lang="en-US" sz="3200" dirty="0"/>
              <a:t>ISOM-</a:t>
            </a:r>
            <a:r>
              <a:rPr lang="en-US" sz="3200" b="1" dirty="0"/>
              <a:t>Mahyar Vaghefi</a:t>
            </a:r>
            <a:r>
              <a:rPr lang="en-US" sz="3200" dirty="0"/>
              <a:t>—</a:t>
            </a:r>
            <a:r>
              <a:rPr lang="en-US" sz="3200" dirty="0" err="1"/>
              <a:t>Jrnl</a:t>
            </a:r>
            <a:r>
              <a:rPr lang="en-US" sz="3200" dirty="0"/>
              <a:t>. of Assoc. for Info. Sys.</a:t>
            </a:r>
          </a:p>
          <a:p>
            <a:pPr marL="457200" indent="-457200">
              <a:buFont typeface="Arial" panose="020B0604020202020204" pitchFamily="34" charset="0"/>
              <a:buChar char="•"/>
            </a:pPr>
            <a:r>
              <a:rPr lang="en-US" sz="3200" dirty="0"/>
              <a:t>ISOM-</a:t>
            </a:r>
            <a:r>
              <a:rPr lang="en-US" sz="3200" b="1" dirty="0"/>
              <a:t>Kay-Yut Chen</a:t>
            </a:r>
            <a:r>
              <a:rPr lang="en-US" sz="3200" dirty="0"/>
              <a:t> &amp; </a:t>
            </a:r>
            <a:r>
              <a:rPr lang="en-US" sz="3200" b="1" dirty="0"/>
              <a:t>Jingguo Wang</a:t>
            </a:r>
            <a:r>
              <a:rPr lang="en-US" sz="3200" dirty="0"/>
              <a:t>—Mgmt. Science</a:t>
            </a:r>
          </a:p>
          <a:p>
            <a:pPr marL="457200" indent="-457200">
              <a:buFont typeface="Arial" panose="020B0604020202020204" pitchFamily="34" charset="0"/>
              <a:buChar char="•"/>
            </a:pPr>
            <a:r>
              <a:rPr lang="en-US" sz="3200" dirty="0"/>
              <a:t>ISOM-</a:t>
            </a:r>
            <a:r>
              <a:rPr lang="en-US" sz="3200" b="1" dirty="0"/>
              <a:t>Jennifer Zhang</a:t>
            </a:r>
            <a:r>
              <a:rPr lang="en-US" sz="3200" dirty="0"/>
              <a:t>—</a:t>
            </a:r>
            <a:r>
              <a:rPr lang="en-US" sz="3200" dirty="0" err="1"/>
              <a:t>Jrnl</a:t>
            </a:r>
            <a:r>
              <a:rPr lang="en-US" sz="3200" dirty="0"/>
              <a:t>. of Mgmt. Info. Systems</a:t>
            </a:r>
          </a:p>
          <a:p>
            <a:pPr marL="457200" indent="-457200">
              <a:buFont typeface="Arial" panose="020B0604020202020204" pitchFamily="34" charset="0"/>
              <a:buChar char="•"/>
            </a:pPr>
            <a:r>
              <a:rPr lang="en-US" sz="3200" dirty="0"/>
              <a:t>MARK-</a:t>
            </a:r>
            <a:r>
              <a:rPr lang="en-US" sz="3200" b="1" dirty="0"/>
              <a:t>Fred Miao</a:t>
            </a:r>
            <a:r>
              <a:rPr lang="en-US" sz="3200" dirty="0"/>
              <a:t>—Journal of Marketing</a:t>
            </a:r>
          </a:p>
          <a:p>
            <a:endParaRPr lang="en-US" sz="1200" dirty="0"/>
          </a:p>
        </p:txBody>
      </p:sp>
    </p:spTree>
    <p:extLst>
      <p:ext uri="{BB962C8B-B14F-4D97-AF65-F5344CB8AC3E}">
        <p14:creationId xmlns:p14="http://schemas.microsoft.com/office/powerpoint/2010/main" val="9520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2127EF81-B908-4123-8EC7-FE88C39D52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820385" y="1289714"/>
            <a:ext cx="2224358" cy="2874323"/>
          </a:xfrm>
          <a:prstGeom prst="rect">
            <a:avLst/>
          </a:prstGeom>
        </p:spPr>
      </p:pic>
      <p:sp>
        <p:nvSpPr>
          <p:cNvPr id="7" name="TextBox 6">
            <a:extLst>
              <a:ext uri="{FF2B5EF4-FFF2-40B4-BE49-F238E27FC236}">
                <a16:creationId xmlns:a16="http://schemas.microsoft.com/office/drawing/2014/main" id="{DA0FA1DE-B11B-4949-9A80-C31F5C8960AB}"/>
              </a:ext>
            </a:extLst>
          </p:cNvPr>
          <p:cNvSpPr txBox="1"/>
          <p:nvPr/>
        </p:nvSpPr>
        <p:spPr>
          <a:xfrm>
            <a:off x="946399" y="959552"/>
            <a:ext cx="6098344" cy="3816429"/>
          </a:xfrm>
          <a:prstGeom prst="rect">
            <a:avLst/>
          </a:prstGeom>
          <a:noFill/>
        </p:spPr>
        <p:txBody>
          <a:bodyPr wrap="square">
            <a:spAutoFit/>
          </a:bodyPr>
          <a:lstStyle/>
          <a:p>
            <a:r>
              <a:rPr lang="en-US" sz="5400" b="1" dirty="0">
                <a:latin typeface="Ebrima" panose="02000000000000000000" pitchFamily="2" charset="0"/>
                <a:ea typeface="Ebrima" panose="02000000000000000000" pitchFamily="2" charset="0"/>
                <a:cs typeface="Ebrima" panose="02000000000000000000" pitchFamily="2" charset="0"/>
              </a:rPr>
              <a:t>Ann </a:t>
            </a:r>
          </a:p>
          <a:p>
            <a:r>
              <a:rPr lang="en-US" sz="5400" b="1" dirty="0">
                <a:latin typeface="Ebrima" panose="02000000000000000000" pitchFamily="2" charset="0"/>
                <a:ea typeface="Ebrima" panose="02000000000000000000" pitchFamily="2" charset="0"/>
                <a:cs typeface="Ebrima" panose="02000000000000000000" pitchFamily="2" charset="0"/>
              </a:rPr>
              <a:t>McFadyen </a:t>
            </a:r>
          </a:p>
          <a:p>
            <a:r>
              <a:rPr lang="en-US" sz="5400" b="1" dirty="0">
                <a:latin typeface="Ebrima" panose="02000000000000000000" pitchFamily="2" charset="0"/>
                <a:ea typeface="Ebrima" panose="02000000000000000000" pitchFamily="2" charset="0"/>
                <a:cs typeface="Ebrima" panose="02000000000000000000" pitchFamily="2" charset="0"/>
              </a:rPr>
              <a:t>Millican</a:t>
            </a:r>
          </a:p>
          <a:p>
            <a:endParaRPr lang="en-US" sz="4000" b="1" dirty="0">
              <a:latin typeface="Amasis MT Pro Light" panose="020B0604020202020204" pitchFamily="18" charset="0"/>
            </a:endParaRPr>
          </a:p>
          <a:p>
            <a:r>
              <a:rPr lang="en-US" sz="4000" b="1" dirty="0">
                <a:latin typeface="Amasis MT Pro Light" panose="020B0604020202020204" pitchFamily="18" charset="0"/>
              </a:rPr>
              <a:t>1958-2021</a:t>
            </a:r>
          </a:p>
        </p:txBody>
      </p:sp>
      <p:sp>
        <p:nvSpPr>
          <p:cNvPr id="5" name="TextBox 4">
            <a:extLst>
              <a:ext uri="{FF2B5EF4-FFF2-40B4-BE49-F238E27FC236}">
                <a16:creationId xmlns:a16="http://schemas.microsoft.com/office/drawing/2014/main" id="{F5A0927C-82E1-4C55-BE35-21FCE7F45528}"/>
              </a:ext>
            </a:extLst>
          </p:cNvPr>
          <p:cNvSpPr txBox="1"/>
          <p:nvPr/>
        </p:nvSpPr>
        <p:spPr>
          <a:xfrm>
            <a:off x="1617785" y="5387926"/>
            <a:ext cx="9017390" cy="1015663"/>
          </a:xfrm>
          <a:prstGeom prst="rect">
            <a:avLst/>
          </a:prstGeom>
          <a:noFill/>
        </p:spPr>
        <p:txBody>
          <a:bodyPr wrap="square" rtlCol="0">
            <a:spAutoFit/>
          </a:bodyPr>
          <a:lstStyle/>
          <a:p>
            <a:r>
              <a:rPr lang="en-US" sz="2000" b="1" i="1" dirty="0"/>
              <a:t>We are sad to announce the passing of Dr. Ann McFadyen Millican on August 14, 2021. Her love, laughter, and generosity with students, colleagues, staff, friends and family will be dearly missed by all.</a:t>
            </a:r>
          </a:p>
        </p:txBody>
      </p:sp>
    </p:spTree>
    <p:extLst>
      <p:ext uri="{BB962C8B-B14F-4D97-AF65-F5344CB8AC3E}">
        <p14:creationId xmlns:p14="http://schemas.microsoft.com/office/powerpoint/2010/main" val="25097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ABA0708-31D4-41C5-8938-507CF8926645}"/>
              </a:ext>
            </a:extLst>
          </p:cNvPr>
          <p:cNvSpPr txBox="1">
            <a:spLocks/>
          </p:cNvSpPr>
          <p:nvPr/>
        </p:nvSpPr>
        <p:spPr>
          <a:xfrm>
            <a:off x="839787" y="457200"/>
            <a:ext cx="6198321" cy="8728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Marketing Team Reminders</a:t>
            </a:r>
            <a:r>
              <a:rPr lang="en-US" dirty="0"/>
              <a:t>	</a:t>
            </a:r>
          </a:p>
        </p:txBody>
      </p:sp>
      <p:sp>
        <p:nvSpPr>
          <p:cNvPr id="7" name="Text Placeholder 5">
            <a:extLst>
              <a:ext uri="{FF2B5EF4-FFF2-40B4-BE49-F238E27FC236}">
                <a16:creationId xmlns:a16="http://schemas.microsoft.com/office/drawing/2014/main" id="{1987CFAF-71AE-4FA3-9366-5A537061D73E}"/>
              </a:ext>
            </a:extLst>
          </p:cNvPr>
          <p:cNvSpPr txBox="1">
            <a:spLocks/>
          </p:cNvSpPr>
          <p:nvPr/>
        </p:nvSpPr>
        <p:spPr>
          <a:xfrm>
            <a:off x="839787" y="1564923"/>
            <a:ext cx="3932237" cy="381158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Marketing</a:t>
            </a:r>
          </a:p>
          <a:p>
            <a:pPr marL="285750" indent="-285750"/>
            <a:r>
              <a:rPr lang="en-US" dirty="0"/>
              <a:t>Social Media</a:t>
            </a:r>
          </a:p>
          <a:p>
            <a:pPr marL="742950" lvl="1" indent="-285750"/>
            <a:r>
              <a:rPr lang="en-US" dirty="0"/>
              <a:t>Accomplishments, Events, programs, etc.</a:t>
            </a:r>
          </a:p>
          <a:p>
            <a:pPr marL="285750" indent="-285750"/>
            <a:r>
              <a:rPr lang="en-US" dirty="0"/>
              <a:t>Request form </a:t>
            </a:r>
          </a:p>
          <a:p>
            <a:pPr marL="285750" indent="-285750"/>
            <a:r>
              <a:rPr lang="en-US" dirty="0"/>
              <a:t>Posting in Building</a:t>
            </a:r>
          </a:p>
          <a:p>
            <a:pPr marL="285750" indent="-285750"/>
            <a:endParaRPr lang="en-US" dirty="0"/>
          </a:p>
          <a:p>
            <a:pPr marL="0" indent="0">
              <a:buNone/>
            </a:pPr>
            <a:r>
              <a:rPr lang="en-US" b="1" dirty="0"/>
              <a:t>Website</a:t>
            </a:r>
          </a:p>
          <a:p>
            <a:pPr marL="285750" indent="-285750"/>
            <a:r>
              <a:rPr lang="en-US" dirty="0"/>
              <a:t>Checking and verifying faculty page and sending updates/corrections </a:t>
            </a:r>
          </a:p>
          <a:p>
            <a:pPr marL="742950" lvl="1" indent="-285750"/>
            <a:r>
              <a:rPr lang="en-US" dirty="0"/>
              <a:t>The forms for updating and adding profiles are linked in the </a:t>
            </a:r>
            <a:r>
              <a:rPr lang="en-US" dirty="0" err="1"/>
              <a:t>nav</a:t>
            </a:r>
            <a:r>
              <a:rPr lang="en-US" dirty="0"/>
              <a:t> bar of the blog website </a:t>
            </a:r>
            <a:r>
              <a:rPr lang="en-US" dirty="0">
                <a:hlinkClick r:id="rId2"/>
              </a:rPr>
              <a:t>https://blog.uta.edu/cob/</a:t>
            </a:r>
            <a:endParaRPr lang="en-US" dirty="0"/>
          </a:p>
          <a:p>
            <a:pPr marL="285750" indent="-285750"/>
            <a:r>
              <a:rPr lang="en-US" dirty="0"/>
              <a:t>Check departments pages and submit any changes needed to normal web request form </a:t>
            </a:r>
            <a:r>
              <a:rPr lang="en-US" dirty="0">
                <a:hlinkClick r:id="rId3" tooltip="https://resources.uta.edu/business/website-maintenance-request.php"/>
              </a:rPr>
              <a:t>https://resources.uta.edu/business/website-maintenance-request.php</a:t>
            </a:r>
            <a:r>
              <a:rPr lang="en-US" dirty="0"/>
              <a:t>.</a:t>
            </a:r>
          </a:p>
          <a:p>
            <a:endParaRPr lang="en-US" dirty="0"/>
          </a:p>
          <a:p>
            <a:endParaRPr lang="en-US" dirty="0"/>
          </a:p>
        </p:txBody>
      </p:sp>
      <p:pic>
        <p:nvPicPr>
          <p:cNvPr id="8" name="Picture 7">
            <a:extLst>
              <a:ext uri="{FF2B5EF4-FFF2-40B4-BE49-F238E27FC236}">
                <a16:creationId xmlns:a16="http://schemas.microsoft.com/office/drawing/2014/main" id="{E459587E-C8D9-4589-902A-53D422782BB0}"/>
              </a:ext>
            </a:extLst>
          </p:cNvPr>
          <p:cNvPicPr>
            <a:picLocks noChangeAspect="1"/>
          </p:cNvPicPr>
          <p:nvPr/>
        </p:nvPicPr>
        <p:blipFill>
          <a:blip r:embed="rId4"/>
          <a:stretch>
            <a:fillRect/>
          </a:stretch>
        </p:blipFill>
        <p:spPr>
          <a:xfrm>
            <a:off x="3424873" y="5174733"/>
            <a:ext cx="3864230" cy="873330"/>
          </a:xfrm>
          <a:prstGeom prst="rect">
            <a:avLst/>
          </a:prstGeom>
        </p:spPr>
      </p:pic>
      <p:pic>
        <p:nvPicPr>
          <p:cNvPr id="9" name="Picture 8">
            <a:extLst>
              <a:ext uri="{FF2B5EF4-FFF2-40B4-BE49-F238E27FC236}">
                <a16:creationId xmlns:a16="http://schemas.microsoft.com/office/drawing/2014/main" id="{DBB90F98-D245-4801-B3B9-AB729E6E9C58}"/>
              </a:ext>
            </a:extLst>
          </p:cNvPr>
          <p:cNvPicPr>
            <a:picLocks noChangeAspect="1"/>
          </p:cNvPicPr>
          <p:nvPr/>
        </p:nvPicPr>
        <p:blipFill>
          <a:blip r:embed="rId5"/>
          <a:stretch>
            <a:fillRect/>
          </a:stretch>
        </p:blipFill>
        <p:spPr>
          <a:xfrm>
            <a:off x="7194088" y="3168740"/>
            <a:ext cx="3531232" cy="2592331"/>
          </a:xfrm>
          <a:prstGeom prst="rect">
            <a:avLst/>
          </a:prstGeom>
        </p:spPr>
      </p:pic>
      <p:pic>
        <p:nvPicPr>
          <p:cNvPr id="10" name="Picture 9">
            <a:extLst>
              <a:ext uri="{FF2B5EF4-FFF2-40B4-BE49-F238E27FC236}">
                <a16:creationId xmlns:a16="http://schemas.microsoft.com/office/drawing/2014/main" id="{6BFC9D51-26E6-4CA9-A61B-EDAF9283E0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9947" y="2249606"/>
            <a:ext cx="2215300" cy="2215300"/>
          </a:xfrm>
          <a:prstGeom prst="rect">
            <a:avLst/>
          </a:prstGeom>
        </p:spPr>
      </p:pic>
      <p:pic>
        <p:nvPicPr>
          <p:cNvPr id="11" name="Picture 10">
            <a:extLst>
              <a:ext uri="{FF2B5EF4-FFF2-40B4-BE49-F238E27FC236}">
                <a16:creationId xmlns:a16="http://schemas.microsoft.com/office/drawing/2014/main" id="{7418BEB5-8F8A-42B1-9185-7D5004398C2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6772" y="352616"/>
            <a:ext cx="1540491" cy="2738651"/>
          </a:xfrm>
          <a:prstGeom prst="rect">
            <a:avLst/>
          </a:prstGeom>
        </p:spPr>
      </p:pic>
      <p:pic>
        <p:nvPicPr>
          <p:cNvPr id="12" name="Picture Placeholder 6">
            <a:extLst>
              <a:ext uri="{FF2B5EF4-FFF2-40B4-BE49-F238E27FC236}">
                <a16:creationId xmlns:a16="http://schemas.microsoft.com/office/drawing/2014/main" id="{435D03C7-9359-4147-8005-2F576B5697F8}"/>
              </a:ext>
            </a:extLst>
          </p:cNvPr>
          <p:cNvPicPr>
            <a:picLocks noChangeAspect="1"/>
          </p:cNvPicPr>
          <p:nvPr/>
        </p:nvPicPr>
        <p:blipFill>
          <a:blip r:embed="rId8" cstate="print">
            <a:extLst>
              <a:ext uri="{28A0092B-C50C-407E-A947-70E740481C1C}">
                <a14:useLocalDpi xmlns:a14="http://schemas.microsoft.com/office/drawing/2010/main" val="0"/>
              </a:ext>
            </a:extLst>
          </a:blip>
          <a:srcRect t="10520" b="10520"/>
          <a:stretch>
            <a:fillRect/>
          </a:stretch>
        </p:blipFill>
        <p:spPr>
          <a:xfrm>
            <a:off x="9294065" y="195598"/>
            <a:ext cx="2482299" cy="1960046"/>
          </a:xfrm>
          <a:prstGeom prst="rect">
            <a:avLst/>
          </a:prstGeom>
        </p:spPr>
      </p:pic>
    </p:spTree>
    <p:extLst>
      <p:ext uri="{BB962C8B-B14F-4D97-AF65-F5344CB8AC3E}">
        <p14:creationId xmlns:p14="http://schemas.microsoft.com/office/powerpoint/2010/main" val="254547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Tenure-Track Faculty Hiring</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21441" y="1999578"/>
            <a:ext cx="9505573" cy="1754326"/>
          </a:xfrm>
          <a:prstGeom prst="rect">
            <a:avLst/>
          </a:prstGeom>
          <a:noFill/>
        </p:spPr>
        <p:txBody>
          <a:bodyPr wrap="square" lIns="91440" rtlCol="0" anchor="ctr">
            <a:spAutoFit/>
          </a:bodyPr>
          <a:lstStyle/>
          <a:p>
            <a:r>
              <a:rPr lang="en-US" sz="3200" dirty="0"/>
              <a:t>Searching for replacement hires:</a:t>
            </a:r>
          </a:p>
          <a:p>
            <a:r>
              <a:rPr lang="en-US" sz="3200" dirty="0"/>
              <a:t>ISOM – 2 positions</a:t>
            </a:r>
          </a:p>
          <a:p>
            <a:r>
              <a:rPr lang="en-US" sz="3200" dirty="0"/>
              <a:t>MANA – 1 position</a:t>
            </a:r>
            <a:endParaRPr lang="en-US" sz="2800" dirty="0"/>
          </a:p>
          <a:p>
            <a:endParaRPr lang="en-US" sz="1200" dirty="0"/>
          </a:p>
        </p:txBody>
      </p:sp>
      <p:pic>
        <p:nvPicPr>
          <p:cNvPr id="3" name="Picture 2" descr="Text, whiteboard&#10;&#10;Description automatically generated">
            <a:extLst>
              <a:ext uri="{FF2B5EF4-FFF2-40B4-BE49-F238E27FC236}">
                <a16:creationId xmlns:a16="http://schemas.microsoft.com/office/drawing/2014/main" id="{9533553E-71C2-4874-AA90-AA44992A8F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05875" y="3911855"/>
            <a:ext cx="2324099" cy="1603119"/>
          </a:xfrm>
          <a:prstGeom prst="rect">
            <a:avLst/>
          </a:prstGeom>
        </p:spPr>
      </p:pic>
    </p:spTree>
    <p:extLst>
      <p:ext uri="{BB962C8B-B14F-4D97-AF65-F5344CB8AC3E}">
        <p14:creationId xmlns:p14="http://schemas.microsoft.com/office/powerpoint/2010/main" val="15016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473BA941-231F-46A6-B0FE-BD90A645A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999" y="1664857"/>
            <a:ext cx="5319042" cy="4432534"/>
          </a:xfrm>
          <a:prstGeom prst="rect">
            <a:avLst/>
          </a:prstGeom>
          <a:effectLst/>
        </p:spPr>
      </p:pic>
      <p:sp>
        <p:nvSpPr>
          <p:cNvPr id="2" name="Title 1">
            <a:extLst>
              <a:ext uri="{FF2B5EF4-FFF2-40B4-BE49-F238E27FC236}">
                <a16:creationId xmlns:a16="http://schemas.microsoft.com/office/drawing/2014/main" id="{358DC875-F793-40A1-89C8-73743788918D}"/>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Renovation--So It Begins</a:t>
            </a:r>
          </a:p>
        </p:txBody>
      </p:sp>
      <p:sp>
        <p:nvSpPr>
          <p:cNvPr id="4" name="Content Placeholder 4">
            <a:extLst>
              <a:ext uri="{FF2B5EF4-FFF2-40B4-BE49-F238E27FC236}">
                <a16:creationId xmlns:a16="http://schemas.microsoft.com/office/drawing/2014/main" id="{BDCB9CFA-537B-4379-B0D8-C89EEE5E33E0}"/>
              </a:ext>
            </a:extLst>
          </p:cNvPr>
          <p:cNvSpPr txBox="1">
            <a:spLocks/>
          </p:cNvSpPr>
          <p:nvPr/>
        </p:nvSpPr>
        <p:spPr>
          <a:xfrm>
            <a:off x="838200" y="166485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 BIG thank you to Dr. Jackie Fouse</a:t>
            </a:r>
          </a:p>
          <a:p>
            <a:r>
              <a:rPr lang="en-US" sz="3200" dirty="0"/>
              <a:t>Designs are complete</a:t>
            </a:r>
          </a:p>
          <a:p>
            <a:r>
              <a:rPr lang="en-US" sz="3200" dirty="0"/>
              <a:t>Raising funds continues</a:t>
            </a:r>
          </a:p>
          <a:p>
            <a:r>
              <a:rPr lang="en-US" sz="3200" dirty="0"/>
              <a:t>Anticipated start date……….</a:t>
            </a:r>
          </a:p>
        </p:txBody>
      </p:sp>
    </p:spTree>
    <p:extLst>
      <p:ext uri="{BB962C8B-B14F-4D97-AF65-F5344CB8AC3E}">
        <p14:creationId xmlns:p14="http://schemas.microsoft.com/office/powerpoint/2010/main" val="22278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F2418D-977E-46D8-9F8E-45A811CDC2C5}"/>
              </a:ext>
            </a:extLst>
          </p:cNvPr>
          <p:cNvSpPr txBox="1">
            <a:spLocks/>
          </p:cNvSpPr>
          <p:nvPr/>
        </p:nvSpPr>
        <p:spPr>
          <a:xfrm>
            <a:off x="582803" y="279241"/>
            <a:ext cx="10822075"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Diversity, Racial Equity, and Inclusion</a:t>
            </a:r>
          </a:p>
        </p:txBody>
      </p:sp>
      <p:pic>
        <p:nvPicPr>
          <p:cNvPr id="7" name="Picture 6" descr="Diversity: The Fourth Layer of our Foundation – Rogue ...">
            <a:extLst>
              <a:ext uri="{FF2B5EF4-FFF2-40B4-BE49-F238E27FC236}">
                <a16:creationId xmlns:a16="http://schemas.microsoft.com/office/drawing/2014/main" id="{4D1679B5-8D9C-4B23-9E15-1BA34C979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70" y="3353202"/>
            <a:ext cx="3555521" cy="2512568"/>
          </a:xfrm>
          <a:prstGeom prst="rect">
            <a:avLst/>
          </a:prstGeom>
        </p:spPr>
      </p:pic>
      <p:pic>
        <p:nvPicPr>
          <p:cNvPr id="8" name="Picture 7" descr="Biodiversity is everyone’s responsibility ...">
            <a:extLst>
              <a:ext uri="{FF2B5EF4-FFF2-40B4-BE49-F238E27FC236}">
                <a16:creationId xmlns:a16="http://schemas.microsoft.com/office/drawing/2014/main" id="{C6C0AF44-4AA1-461A-9A2B-BCCEA7FCB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8883" y="3924112"/>
            <a:ext cx="2632472" cy="1754981"/>
          </a:xfrm>
          <a:prstGeom prst="rect">
            <a:avLst/>
          </a:prstGeom>
        </p:spPr>
      </p:pic>
      <p:sp>
        <p:nvSpPr>
          <p:cNvPr id="9" name="Rectangle 8">
            <a:extLst>
              <a:ext uri="{FF2B5EF4-FFF2-40B4-BE49-F238E27FC236}">
                <a16:creationId xmlns:a16="http://schemas.microsoft.com/office/drawing/2014/main" id="{347A07FA-52A9-4180-A470-48EDC0AE68AD}"/>
              </a:ext>
            </a:extLst>
          </p:cNvPr>
          <p:cNvSpPr/>
          <p:nvPr/>
        </p:nvSpPr>
        <p:spPr>
          <a:xfrm>
            <a:off x="4304371" y="2285635"/>
            <a:ext cx="3864845" cy="646331"/>
          </a:xfrm>
          <a:prstGeom prst="rect">
            <a:avLst/>
          </a:prstGeom>
        </p:spPr>
        <p:txBody>
          <a:bodyPr wrap="square">
            <a:spAutoFit/>
          </a:bodyPr>
          <a:lstStyle/>
          <a:p>
            <a:r>
              <a:rPr lang="en-US" sz="3600" dirty="0"/>
              <a:t>Myrtle Bell: Update</a:t>
            </a:r>
          </a:p>
        </p:txBody>
      </p:sp>
    </p:spTree>
    <p:extLst>
      <p:ext uri="{BB962C8B-B14F-4D97-AF65-F5344CB8AC3E}">
        <p14:creationId xmlns:p14="http://schemas.microsoft.com/office/powerpoint/2010/main" val="129282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6C0769-3C76-402C-A524-3ED6FA1F9FDB}"/>
              </a:ext>
            </a:extLst>
          </p:cNvPr>
          <p:cNvSpPr/>
          <p:nvPr/>
        </p:nvSpPr>
        <p:spPr>
          <a:xfrm>
            <a:off x="436228" y="1656899"/>
            <a:ext cx="6149130" cy="4351338"/>
          </a:xfrm>
          <a:prstGeom prst="rect">
            <a:avLst/>
          </a:prstGeom>
          <a:solidFill>
            <a:srgbClr val="0D6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5749F3-D0F5-4A07-A74E-97B25D896ECC}"/>
              </a:ext>
            </a:extLst>
          </p:cNvPr>
          <p:cNvSpPr>
            <a:spLocks noGrp="1"/>
          </p:cNvSpPr>
          <p:nvPr>
            <p:ph type="title"/>
          </p:nvPr>
        </p:nvSpPr>
        <p:spPr>
          <a:xfrm>
            <a:off x="436228" y="365125"/>
            <a:ext cx="9169166" cy="1325563"/>
          </a:xfrm>
        </p:spPr>
        <p:txBody>
          <a:bodyPr>
            <a:normAutofit/>
          </a:bodyPr>
          <a:lstStyle/>
          <a:p>
            <a:r>
              <a:rPr lang="en-US" sz="4000" b="1" dirty="0">
                <a:solidFill>
                  <a:srgbClr val="0D67B1"/>
                </a:solidFill>
                <a:latin typeface="Century Gothic" panose="020B0502020202020204" pitchFamily="34" charset="0"/>
              </a:rPr>
              <a:t>Our students are extremely diverse, a KEY STRENGTH </a:t>
            </a:r>
          </a:p>
        </p:txBody>
      </p:sp>
      <p:sp>
        <p:nvSpPr>
          <p:cNvPr id="3" name="Content Placeholder 2">
            <a:extLst>
              <a:ext uri="{FF2B5EF4-FFF2-40B4-BE49-F238E27FC236}">
                <a16:creationId xmlns:a16="http://schemas.microsoft.com/office/drawing/2014/main" id="{CC11C734-C6F5-4365-96BF-0AEDCC287470}"/>
              </a:ext>
            </a:extLst>
          </p:cNvPr>
          <p:cNvSpPr>
            <a:spLocks noGrp="1"/>
          </p:cNvSpPr>
          <p:nvPr>
            <p:ph idx="1"/>
          </p:nvPr>
        </p:nvSpPr>
        <p:spPr>
          <a:xfrm>
            <a:off x="552974" y="1743978"/>
            <a:ext cx="6149130" cy="4799781"/>
          </a:xfrm>
        </p:spPr>
        <p:txBody>
          <a:bodyPr>
            <a:normAutofit/>
          </a:bodyPr>
          <a:lstStyle/>
          <a:p>
            <a:pPr>
              <a:lnSpc>
                <a:spcPct val="100000"/>
              </a:lnSpc>
            </a:pPr>
            <a:r>
              <a:rPr lang="en-US" sz="1800" dirty="0">
                <a:solidFill>
                  <a:schemeClr val="bg1"/>
                </a:solidFill>
                <a:latin typeface="Century Gothic" panose="020B0502020202020204" pitchFamily="34" charset="0"/>
              </a:rPr>
              <a:t>Hispanic-Serving and Asian American and Native American Pacific Islanders-Serving Institution</a:t>
            </a:r>
          </a:p>
          <a:p>
            <a:pPr>
              <a:lnSpc>
                <a:spcPct val="100000"/>
              </a:lnSpc>
            </a:pPr>
            <a:r>
              <a:rPr lang="en-US" sz="1800" dirty="0">
                <a:solidFill>
                  <a:schemeClr val="bg1"/>
                </a:solidFill>
                <a:latin typeface="Century Gothic" panose="020B0502020202020204" pitchFamily="34" charset="0"/>
              </a:rPr>
              <a:t>UTA graduates most African-American undergraduate and Master’s students in Texas</a:t>
            </a:r>
          </a:p>
          <a:p>
            <a:pPr>
              <a:lnSpc>
                <a:spcPct val="100000"/>
              </a:lnSpc>
            </a:pPr>
            <a:r>
              <a:rPr lang="en-US" sz="1800" b="1" dirty="0">
                <a:solidFill>
                  <a:schemeClr val="bg1"/>
                </a:solidFill>
                <a:latin typeface="Century Gothic" panose="020B0502020202020204" pitchFamily="34" charset="0"/>
              </a:rPr>
              <a:t>#1 </a:t>
            </a:r>
            <a:r>
              <a:rPr lang="en-US" sz="1800" dirty="0">
                <a:solidFill>
                  <a:schemeClr val="bg1"/>
                </a:solidFill>
                <a:latin typeface="Century Gothic" panose="020B0502020202020204" pitchFamily="34" charset="0"/>
              </a:rPr>
              <a:t>Top Business School with most U.S. minorities (Poets &amp; Quants, 2021)</a:t>
            </a:r>
          </a:p>
          <a:p>
            <a:pPr marL="0" indent="0">
              <a:lnSpc>
                <a:spcPct val="100000"/>
              </a:lnSpc>
              <a:buNone/>
            </a:pPr>
            <a:r>
              <a:rPr lang="en-US" sz="1400" b="1" dirty="0">
                <a:solidFill>
                  <a:schemeClr val="bg1"/>
                </a:solidFill>
                <a:latin typeface="Century Gothic" panose="020B0502020202020204" pitchFamily="34" charset="0"/>
              </a:rPr>
              <a:t>College of Business Student Population</a:t>
            </a:r>
          </a:p>
          <a:p>
            <a:pPr lvl="1">
              <a:lnSpc>
                <a:spcPct val="100000"/>
              </a:lnSpc>
            </a:pPr>
            <a:r>
              <a:rPr lang="en-US" sz="1400" dirty="0">
                <a:solidFill>
                  <a:schemeClr val="bg1"/>
                </a:solidFill>
                <a:latin typeface="Century Gothic" panose="020B0502020202020204" pitchFamily="34" charset="0"/>
              </a:rPr>
              <a:t>28% Hispanic, 24% White, 16% Asian, 11% African American, </a:t>
            </a:r>
          </a:p>
          <a:p>
            <a:pPr marL="457200" lvl="1" indent="0">
              <a:lnSpc>
                <a:spcPct val="100000"/>
              </a:lnSpc>
              <a:buNone/>
            </a:pPr>
            <a:r>
              <a:rPr lang="en-US" sz="1400" dirty="0">
                <a:solidFill>
                  <a:schemeClr val="bg1"/>
                </a:solidFill>
                <a:latin typeface="Century Gothic" panose="020B0502020202020204" pitchFamily="34" charset="0"/>
              </a:rPr>
              <a:t>     18% International, 3% Multi-racial; 48% Female</a:t>
            </a:r>
          </a:p>
          <a:p>
            <a:pPr lvl="1">
              <a:lnSpc>
                <a:spcPct val="100000"/>
              </a:lnSpc>
            </a:pPr>
            <a:r>
              <a:rPr lang="en-US" sz="1400" dirty="0">
                <a:solidFill>
                  <a:schemeClr val="bg1"/>
                </a:solidFill>
                <a:latin typeface="Century Gothic" panose="020B0502020202020204" pitchFamily="34" charset="0"/>
              </a:rPr>
              <a:t>Average Age: 25.5 years </a:t>
            </a:r>
          </a:p>
          <a:p>
            <a:pPr lvl="1">
              <a:lnSpc>
                <a:spcPct val="100000"/>
              </a:lnSpc>
            </a:pPr>
            <a:r>
              <a:rPr lang="en-US" sz="1400" dirty="0">
                <a:solidFill>
                  <a:schemeClr val="bg1"/>
                </a:solidFill>
                <a:latin typeface="Century Gothic" panose="020B0502020202020204" pitchFamily="34" charset="0"/>
              </a:rPr>
              <a:t>28% of students have gross family income  </a:t>
            </a:r>
            <a:r>
              <a:rPr lang="en-US" sz="1400" dirty="0">
                <a:solidFill>
                  <a:schemeClr val="accent2"/>
                </a:solidFill>
                <a:latin typeface="Century Gothic" panose="020B0502020202020204" pitchFamily="34" charset="0"/>
              </a:rPr>
              <a:t>&lt;  $20,000</a:t>
            </a:r>
          </a:p>
          <a:p>
            <a:pPr lvl="1">
              <a:lnSpc>
                <a:spcPct val="100000"/>
              </a:lnSpc>
            </a:pPr>
            <a:r>
              <a:rPr lang="en-US" sz="1400" dirty="0">
                <a:solidFill>
                  <a:schemeClr val="bg1"/>
                </a:solidFill>
                <a:latin typeface="Century Gothic" panose="020B0502020202020204" pitchFamily="34" charset="0"/>
              </a:rPr>
              <a:t>44% Pell grant eligible</a:t>
            </a:r>
          </a:p>
        </p:txBody>
      </p:sp>
      <p:pic>
        <p:nvPicPr>
          <p:cNvPr id="2050" name="Picture 2" descr="UT Arlington expects rise in COVID cases with fall opening | Fort Worth  Star-Telegram">
            <a:extLst>
              <a:ext uri="{FF2B5EF4-FFF2-40B4-BE49-F238E27FC236}">
                <a16:creationId xmlns:a16="http://schemas.microsoft.com/office/drawing/2014/main" id="{18BBDAEB-0C1E-49EE-BC48-1541A55A0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62"/>
          <a:stretch/>
        </p:blipFill>
        <p:spPr bwMode="auto">
          <a:xfrm>
            <a:off x="7224583" y="1656898"/>
            <a:ext cx="4218227" cy="2747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A33FA4-A8E0-4490-94A6-B3B70D2F8A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06" t="23380" r="29129" b="32358"/>
          <a:stretch/>
        </p:blipFill>
        <p:spPr>
          <a:xfrm>
            <a:off x="10431625" y="137465"/>
            <a:ext cx="1486677" cy="1237861"/>
          </a:xfrm>
          <a:prstGeom prst="rect">
            <a:avLst/>
          </a:prstGeom>
        </p:spPr>
      </p:pic>
      <p:sp>
        <p:nvSpPr>
          <p:cNvPr id="8" name="Footer Placeholder 3">
            <a:extLst>
              <a:ext uri="{FF2B5EF4-FFF2-40B4-BE49-F238E27FC236}">
                <a16:creationId xmlns:a16="http://schemas.microsoft.com/office/drawing/2014/main" id="{ECE84040-DF8A-48FB-9548-87A85ACA30A6}"/>
              </a:ext>
            </a:extLst>
          </p:cNvPr>
          <p:cNvSpPr>
            <a:spLocks noGrp="1"/>
          </p:cNvSpPr>
          <p:nvPr>
            <p:ph type="ftr" sz="quarter" idx="11"/>
          </p:nvPr>
        </p:nvSpPr>
        <p:spPr>
          <a:xfrm>
            <a:off x="4038600" y="6356350"/>
            <a:ext cx="4114800" cy="365125"/>
          </a:xfrm>
        </p:spPr>
        <p:txBody>
          <a:bodyPr/>
          <a:lstStyle/>
          <a:p>
            <a:r>
              <a:rPr lang="en-US" dirty="0">
                <a:latin typeface="Century Gothic" panose="020B0502020202020204" pitchFamily="34" charset="0"/>
              </a:rPr>
              <a:t>Diversity, Racial Equity, and Inclusion</a:t>
            </a:r>
          </a:p>
        </p:txBody>
      </p:sp>
      <p:sp>
        <p:nvSpPr>
          <p:cNvPr id="10" name="TextBox 9">
            <a:extLst>
              <a:ext uri="{FF2B5EF4-FFF2-40B4-BE49-F238E27FC236}">
                <a16:creationId xmlns:a16="http://schemas.microsoft.com/office/drawing/2014/main" id="{B01DA62D-A85F-4346-9B39-B86BB45792D6}"/>
              </a:ext>
            </a:extLst>
          </p:cNvPr>
          <p:cNvSpPr txBox="1"/>
          <p:nvPr/>
        </p:nvSpPr>
        <p:spPr>
          <a:xfrm>
            <a:off x="7153442" y="4551078"/>
            <a:ext cx="4602329" cy="1415772"/>
          </a:xfrm>
          <a:prstGeom prst="rect">
            <a:avLst/>
          </a:prstGeom>
          <a:noFill/>
        </p:spPr>
        <p:txBody>
          <a:bodyPr wrap="square">
            <a:spAutoFit/>
          </a:bodyPr>
          <a:lstStyle/>
          <a:p>
            <a:pPr marL="0" indent="0">
              <a:lnSpc>
                <a:spcPct val="100000"/>
              </a:lnSpc>
              <a:buNone/>
            </a:pPr>
            <a:r>
              <a:rPr lang="en-US" sz="1600" b="1" i="1" dirty="0">
                <a:latin typeface="Century Gothic" panose="020B0502020202020204" pitchFamily="34" charset="0"/>
              </a:rPr>
              <a:t>Diversity, Racial Equity, &amp; Inclusion Goal</a:t>
            </a:r>
          </a:p>
          <a:p>
            <a:pPr marL="0" indent="0">
              <a:lnSpc>
                <a:spcPct val="100000"/>
              </a:lnSpc>
              <a:buNone/>
            </a:pPr>
            <a:r>
              <a:rPr lang="en-US" sz="1400" dirty="0">
                <a:latin typeface="Century Gothic" panose="020B0502020202020204" pitchFamily="34" charset="0"/>
              </a:rPr>
              <a:t>Be the university of choice for organizations seeking diverse business students who are knowledgeable about diversity among applicants, employees, customers, and constituents and have tangible skills for working in diverse environments.</a:t>
            </a:r>
          </a:p>
        </p:txBody>
      </p:sp>
      <p:sp>
        <p:nvSpPr>
          <p:cNvPr id="4" name="Date Placeholder 3">
            <a:extLst>
              <a:ext uri="{FF2B5EF4-FFF2-40B4-BE49-F238E27FC236}">
                <a16:creationId xmlns:a16="http://schemas.microsoft.com/office/drawing/2014/main" id="{B2987F6B-414E-41A0-9204-47DB1ABE3CDD}"/>
              </a:ext>
            </a:extLst>
          </p:cNvPr>
          <p:cNvSpPr>
            <a:spLocks noGrp="1"/>
          </p:cNvSpPr>
          <p:nvPr>
            <p:ph type="dt" sz="half" idx="10"/>
          </p:nvPr>
        </p:nvSpPr>
        <p:spPr/>
        <p:txBody>
          <a:bodyPr/>
          <a:lstStyle/>
          <a:p>
            <a:fld id="{81CF18FA-7EAE-440F-B7FF-E71B7E75A8F5}" type="datetime1">
              <a:rPr lang="en-US" smtClean="0"/>
              <a:t>9/10/2021</a:t>
            </a:fld>
            <a:endParaRPr lang="en-US"/>
          </a:p>
        </p:txBody>
      </p:sp>
    </p:spTree>
    <p:extLst>
      <p:ext uri="{BB962C8B-B14F-4D97-AF65-F5344CB8AC3E}">
        <p14:creationId xmlns:p14="http://schemas.microsoft.com/office/powerpoint/2010/main" val="42619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63486" y="148637"/>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Agenda</a:t>
            </a:r>
          </a:p>
        </p:txBody>
      </p:sp>
      <p:sp>
        <p:nvSpPr>
          <p:cNvPr id="5" name="Rectangle 4">
            <a:extLst>
              <a:ext uri="{FF2B5EF4-FFF2-40B4-BE49-F238E27FC236}">
                <a16:creationId xmlns:a16="http://schemas.microsoft.com/office/drawing/2014/main" id="{BB452323-1C9B-4122-9018-2B18321433E7}"/>
              </a:ext>
            </a:extLst>
          </p:cNvPr>
          <p:cNvSpPr/>
          <p:nvPr/>
        </p:nvSpPr>
        <p:spPr>
          <a:xfrm>
            <a:off x="966158" y="1005890"/>
            <a:ext cx="8177842" cy="3539430"/>
          </a:xfrm>
          <a:prstGeom prst="rect">
            <a:avLst/>
          </a:prstGeom>
        </p:spPr>
        <p:txBody>
          <a:bodyPr wrap="square" lIns="91440" tIns="45720" rIns="91440" bIns="45720" anchor="t">
            <a:spAutoFit/>
          </a:bodyPr>
          <a:lstStyle/>
          <a:p>
            <a:pPr marL="457200" indent="-457200">
              <a:spcBef>
                <a:spcPts val="0"/>
              </a:spcBef>
              <a:buFont typeface="Arial" panose="020B0604020202020204" pitchFamily="34" charset="0"/>
              <a:buChar char="•"/>
            </a:pPr>
            <a:r>
              <a:rPr lang="en-US" sz="2800" dirty="0">
                <a:solidFill>
                  <a:schemeClr val="bg1"/>
                </a:solidFill>
              </a:rPr>
              <a:t>New colleagues</a:t>
            </a:r>
          </a:p>
          <a:p>
            <a:pPr marL="457200" indent="-457200">
              <a:spcBef>
                <a:spcPts val="0"/>
              </a:spcBef>
              <a:buFont typeface="Arial" panose="020B0604020202020204" pitchFamily="34" charset="0"/>
              <a:buChar char="•"/>
            </a:pPr>
            <a:r>
              <a:rPr lang="en-US" sz="2800" dirty="0">
                <a:solidFill>
                  <a:schemeClr val="bg1"/>
                </a:solidFill>
              </a:rPr>
              <a:t>Spring teaching awards</a:t>
            </a:r>
            <a:endParaRPr lang="en-US" dirty="0">
              <a:solidFill>
                <a:schemeClr val="bg1"/>
              </a:solidFill>
            </a:endParaRPr>
          </a:p>
          <a:p>
            <a:pPr marL="457200" indent="-457200">
              <a:spcBef>
                <a:spcPts val="0"/>
              </a:spcBef>
              <a:buFont typeface="Arial" panose="020B0604020202020204" pitchFamily="34" charset="0"/>
              <a:buChar char="•"/>
            </a:pPr>
            <a:r>
              <a:rPr lang="en-US" sz="2800" dirty="0">
                <a:solidFill>
                  <a:schemeClr val="bg1"/>
                </a:solidFill>
              </a:rPr>
              <a:t>Congratulations</a:t>
            </a:r>
          </a:p>
          <a:p>
            <a:pPr marL="457200" indent="-457200">
              <a:spcBef>
                <a:spcPts val="0"/>
              </a:spcBef>
              <a:buFont typeface="Arial" panose="020B0604020202020204" pitchFamily="34" charset="0"/>
              <a:buChar char="•"/>
            </a:pPr>
            <a:r>
              <a:rPr lang="en-US" sz="2800" dirty="0">
                <a:solidFill>
                  <a:schemeClr val="bg1"/>
                </a:solidFill>
              </a:rPr>
              <a:t>Updates</a:t>
            </a:r>
          </a:p>
          <a:p>
            <a:pPr marL="457200" indent="-457200">
              <a:spcBef>
                <a:spcPts val="0"/>
              </a:spcBef>
              <a:buFont typeface="Arial" panose="020B0604020202020204" pitchFamily="34" charset="0"/>
              <a:buChar char="•"/>
            </a:pPr>
            <a:r>
              <a:rPr lang="en-US" sz="2800" dirty="0">
                <a:solidFill>
                  <a:schemeClr val="bg1"/>
                </a:solidFill>
              </a:rPr>
              <a:t>Diversity initiatives</a:t>
            </a:r>
          </a:p>
          <a:p>
            <a:pPr marL="457200" indent="-457200">
              <a:spcBef>
                <a:spcPts val="0"/>
              </a:spcBef>
              <a:buFont typeface="Arial" panose="020B0604020202020204" pitchFamily="34" charset="0"/>
              <a:buChar char="•"/>
            </a:pPr>
            <a:r>
              <a:rPr lang="en-US" sz="2800" dirty="0">
                <a:solidFill>
                  <a:schemeClr val="bg1"/>
                </a:solidFill>
              </a:rPr>
              <a:t>Research news</a:t>
            </a:r>
          </a:p>
          <a:p>
            <a:pPr marL="457200" indent="-457200">
              <a:spcBef>
                <a:spcPts val="0"/>
              </a:spcBef>
              <a:buFont typeface="Arial" panose="020B0604020202020204" pitchFamily="34" charset="0"/>
              <a:buChar char="•"/>
            </a:pPr>
            <a:r>
              <a:rPr lang="en-US" sz="2800" dirty="0">
                <a:solidFill>
                  <a:schemeClr val="bg1"/>
                </a:solidFill>
              </a:rPr>
              <a:t>Teaching issues</a:t>
            </a:r>
          </a:p>
          <a:p>
            <a:pPr marL="457200" indent="-457200">
              <a:spcBef>
                <a:spcPts val="0"/>
              </a:spcBef>
              <a:buFont typeface="Arial" panose="020B0604020202020204" pitchFamily="34" charset="0"/>
              <a:buChar char="•"/>
            </a:pPr>
            <a:r>
              <a:rPr lang="en-US" sz="2800" dirty="0">
                <a:solidFill>
                  <a:schemeClr val="bg1"/>
                </a:solidFill>
              </a:rPr>
              <a:t>Dean’s Comments</a:t>
            </a:r>
          </a:p>
        </p:txBody>
      </p:sp>
    </p:spTree>
    <p:extLst>
      <p:ext uri="{BB962C8B-B14F-4D97-AF65-F5344CB8AC3E}">
        <p14:creationId xmlns:p14="http://schemas.microsoft.com/office/powerpoint/2010/main" val="28205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545" y="875212"/>
            <a:ext cx="11025051" cy="5884047"/>
          </a:xfrm>
          <a:prstGeom prst="rect">
            <a:avLst/>
          </a:prstGeom>
        </p:spPr>
        <p:txBody>
          <a:bodyPr wrap="square">
            <a:spAutoFit/>
          </a:bodyPr>
          <a:lstStyle/>
          <a:p>
            <a:r>
              <a:rPr lang="en-US" sz="3600" b="1" dirty="0">
                <a:latin typeface="Times New Roman" panose="02020603050405020304" pitchFamily="18" charset="0"/>
                <a:ea typeface="Calibri" panose="020F0502020204030204" pitchFamily="34" charset="0"/>
              </a:rPr>
              <a:t>DIVERSITY NOTES TO KNOW, GIVEN OUR STUDENT BODY</a:t>
            </a:r>
            <a:r>
              <a:rPr lang="en-US" sz="2800" b="1" dirty="0">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a typeface="Calibri" panose="020F0502020204030204" pitchFamily="34" charset="0"/>
            </a:endParaRPr>
          </a:p>
          <a:p>
            <a:endParaRPr lang="en-US" sz="1200" b="1" dirty="0">
              <a:solidFill>
                <a:srgbClr val="FF0000"/>
              </a:solidFill>
              <a:latin typeface="Times New Roman" panose="02020603050405020304" pitchFamily="18" charset="0"/>
              <a:ea typeface="Calibri" panose="020F0502020204030204" pitchFamily="34" charset="0"/>
            </a:endParaRPr>
          </a:p>
          <a:p>
            <a:endParaRPr lang="en-US" sz="2000" b="1" dirty="0">
              <a:solidFill>
                <a:schemeClr val="accent2"/>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3200" b="1" dirty="0">
                <a:latin typeface="Times New Roman" panose="02020603050405020304" pitchFamily="18" charset="0"/>
                <a:ea typeface="Calibri" panose="020F0502020204030204" pitchFamily="34" charset="0"/>
              </a:rPr>
              <a:t>Name-based discrimination documented in multiple studies</a:t>
            </a:r>
          </a:p>
          <a:p>
            <a:endParaRPr lang="en-US" b="1" dirty="0">
              <a:latin typeface="Times New Roman" panose="02020603050405020304" pitchFamily="18" charset="0"/>
              <a:ea typeface="Calibri" panose="020F0502020204030204" pitchFamily="34" charset="0"/>
            </a:endParaRPr>
          </a:p>
          <a:p>
            <a:r>
              <a:rPr lang="en-US" b="1"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African American, Hispanic, Asian, Non-distinguishable names</a:t>
            </a:r>
          </a:p>
          <a:p>
            <a:endParaRPr lang="en-US" sz="3200" b="1"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3200" b="1" dirty="0">
                <a:latin typeface="Times New Roman" panose="02020603050405020304" pitchFamily="18" charset="0"/>
                <a:ea typeface="Calibri" panose="020F0502020204030204" pitchFamily="34" charset="0"/>
              </a:rPr>
              <a:t>Gender-based grading discrimination documented</a:t>
            </a:r>
          </a:p>
          <a:p>
            <a:endParaRPr lang="en-US" sz="3200" b="1"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3200" b="1" dirty="0">
                <a:latin typeface="Times New Roman" panose="02020603050405020304" pitchFamily="18" charset="0"/>
                <a:ea typeface="Calibri" panose="020F0502020204030204" pitchFamily="34" charset="0"/>
              </a:rPr>
              <a:t>Grading biases toward liked students also documented</a:t>
            </a:r>
          </a:p>
          <a:p>
            <a:endParaRPr lang="en-US" b="1" dirty="0">
              <a:latin typeface="Times New Roman" panose="02020603050405020304" pitchFamily="18" charset="0"/>
              <a:ea typeface="Calibri" panose="020F0502020204030204" pitchFamily="34" charset="0"/>
            </a:endParaRPr>
          </a:p>
          <a:p>
            <a:pPr indent="457200"/>
            <a:endParaRPr lang="en-US" dirty="0">
              <a:latin typeface="Times New Roman" panose="02020603050405020304" pitchFamily="18" charset="0"/>
              <a:ea typeface="Calibri" panose="020F0502020204030204" pitchFamily="34" charset="0"/>
            </a:endParaRPr>
          </a:p>
          <a:p>
            <a:endParaRPr lang="en-US" b="1" dirty="0">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ight Triangle 9">
            <a:extLst>
              <a:ext uri="{FF2B5EF4-FFF2-40B4-BE49-F238E27FC236}">
                <a16:creationId xmlns:a16="http://schemas.microsoft.com/office/drawing/2014/main" id="{8C749AB6-D33D-41B9-9E54-C6EB9C5DF115}"/>
              </a:ext>
            </a:extLst>
          </p:cNvPr>
          <p:cNvSpPr/>
          <p:nvPr/>
        </p:nvSpPr>
        <p:spPr>
          <a:xfrm>
            <a:off x="0" y="5780015"/>
            <a:ext cx="1862356" cy="1077985"/>
          </a:xfrm>
          <a:prstGeom prst="rtTriangle">
            <a:avLst/>
          </a:prstGeom>
          <a:solidFill>
            <a:srgbClr val="F28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alf Frame 4">
            <a:extLst>
              <a:ext uri="{FF2B5EF4-FFF2-40B4-BE49-F238E27FC236}">
                <a16:creationId xmlns:a16="http://schemas.microsoft.com/office/drawing/2014/main" id="{295888A9-B3BF-4AD9-9969-3EDB1B8C7E1F}"/>
              </a:ext>
            </a:extLst>
          </p:cNvPr>
          <p:cNvSpPr/>
          <p:nvPr/>
        </p:nvSpPr>
        <p:spPr>
          <a:xfrm rot="5400000">
            <a:off x="9602120" y="532905"/>
            <a:ext cx="2407640" cy="2072080"/>
          </a:xfrm>
          <a:prstGeom prst="halfFrame">
            <a:avLst>
              <a:gd name="adj1" fmla="val 14305"/>
              <a:gd name="adj2" fmla="val 12856"/>
            </a:avLst>
          </a:prstGeom>
          <a:solidFill>
            <a:srgbClr val="0D6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31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D18E73-6824-440F-B051-A6599311112F}"/>
              </a:ext>
            </a:extLst>
          </p:cNvPr>
          <p:cNvSpPr>
            <a:spLocks noGrp="1"/>
          </p:cNvSpPr>
          <p:nvPr>
            <p:ph idx="4294967295"/>
          </p:nvPr>
        </p:nvSpPr>
        <p:spPr>
          <a:xfrm>
            <a:off x="0" y="1825625"/>
            <a:ext cx="10515600" cy="4351338"/>
          </a:xfrm>
        </p:spPr>
        <p:txBody>
          <a:bodyPr>
            <a:normAutofit lnSpcReduction="10000"/>
          </a:bodyPr>
          <a:lstStyle/>
          <a:p>
            <a:pPr marL="285750" indent="-285750"/>
            <a:r>
              <a:rPr lang="en-US" b="1" dirty="0">
                <a:latin typeface="Times New Roman" panose="02020603050405020304" pitchFamily="18" charset="0"/>
                <a:ea typeface="Calibri" panose="020F0502020204030204" pitchFamily="34" charset="0"/>
              </a:rPr>
              <a:t>BLIND-GRADING IS RECOMMENDED WHEN POSSIBLE</a:t>
            </a:r>
          </a:p>
          <a:p>
            <a:pPr marL="742950" lvl="1" indent="-285750"/>
            <a:r>
              <a:rPr lang="en-US" b="1" dirty="0">
                <a:latin typeface="Times New Roman" panose="02020603050405020304" pitchFamily="18" charset="0"/>
                <a:ea typeface="Calibri" panose="020F0502020204030204" pitchFamily="34" charset="0"/>
              </a:rPr>
              <a:t>Helpful to faculty and students</a:t>
            </a:r>
          </a:p>
          <a:p>
            <a:pPr marL="742950" lvl="1" indent="-285750"/>
            <a:r>
              <a:rPr lang="en-US" b="1" dirty="0">
                <a:latin typeface="Times New Roman" panose="02020603050405020304" pitchFamily="18" charset="0"/>
                <a:ea typeface="Calibri" panose="020F0502020204030204" pitchFamily="34" charset="0"/>
              </a:rPr>
              <a:t>Canvas makes it easy</a:t>
            </a:r>
          </a:p>
          <a:p>
            <a:pPr marL="742950" lvl="1" indent="-285750"/>
            <a:r>
              <a:rPr lang="en-US" b="1" dirty="0">
                <a:latin typeface="Times New Roman" panose="02020603050405020304" pitchFamily="18" charset="0"/>
                <a:ea typeface="Calibri" panose="020F0502020204030204" pitchFamily="34" charset="0"/>
              </a:rPr>
              <a:t>Also possible with physical documents</a:t>
            </a:r>
          </a:p>
          <a:p>
            <a:pPr marL="742950" lvl="1" indent="-285750"/>
            <a:endParaRPr lang="en-US" b="1" dirty="0">
              <a:latin typeface="Times New Roman" panose="02020603050405020304" pitchFamily="18" charset="0"/>
              <a:ea typeface="Calibri" panose="020F0502020204030204" pitchFamily="34" charset="0"/>
            </a:endParaRPr>
          </a:p>
          <a:p>
            <a:pPr marL="285750" indent="-285750"/>
            <a:r>
              <a:rPr lang="en-US" b="1" dirty="0">
                <a:latin typeface="Times New Roman" panose="02020603050405020304" pitchFamily="18" charset="0"/>
                <a:ea typeface="Calibri" panose="020F0502020204030204" pitchFamily="34" charset="0"/>
              </a:rPr>
              <a:t>USE A RUBRIC, plus blind-grading</a:t>
            </a:r>
          </a:p>
          <a:p>
            <a:pPr marL="285750" indent="-285750"/>
            <a:endParaRPr lang="en-US" b="1" dirty="0">
              <a:latin typeface="Times New Roman" panose="02020603050405020304" pitchFamily="18" charset="0"/>
              <a:ea typeface="Calibri" panose="020F0502020204030204" pitchFamily="34" charset="0"/>
            </a:endParaRPr>
          </a:p>
          <a:p>
            <a:pPr marL="285750" indent="-285750"/>
            <a:r>
              <a:rPr lang="en-US" b="1" dirty="0">
                <a:latin typeface="Times New Roman" panose="02020603050405020304" pitchFamily="18" charset="0"/>
                <a:ea typeface="Calibri" panose="020F0502020204030204" pitchFamily="34" charset="0"/>
              </a:rPr>
              <a:t>INCORPORATE DIVERSITY CONTENT INTO YOUR COURSES.</a:t>
            </a:r>
          </a:p>
          <a:p>
            <a:pPr marL="742950" lvl="1" indent="-285750"/>
            <a:r>
              <a:rPr lang="en-US" b="1" dirty="0">
                <a:latin typeface="Times New Roman" panose="02020603050405020304" pitchFamily="18" charset="0"/>
                <a:ea typeface="Calibri" panose="020F0502020204030204" pitchFamily="34" charset="0"/>
              </a:rPr>
              <a:t>Notify me or the DREI Council member in your department</a:t>
            </a:r>
          </a:p>
          <a:p>
            <a:pPr marL="285750" indent="-285750"/>
            <a:endParaRPr lang="en-US" dirty="0">
              <a:latin typeface="Times New Roman" panose="02020603050405020304" pitchFamily="18" charset="0"/>
              <a:ea typeface="Calibri" panose="020F0502020204030204" pitchFamily="34" charset="0"/>
            </a:endParaRPr>
          </a:p>
          <a:p>
            <a:endParaRPr lang="en-US" dirty="0"/>
          </a:p>
        </p:txBody>
      </p:sp>
      <p:sp>
        <p:nvSpPr>
          <p:cNvPr id="4" name="Right Triangle 3">
            <a:extLst>
              <a:ext uri="{FF2B5EF4-FFF2-40B4-BE49-F238E27FC236}">
                <a16:creationId xmlns:a16="http://schemas.microsoft.com/office/drawing/2014/main" id="{62334252-9FF5-460E-A031-604E494EABD7}"/>
              </a:ext>
            </a:extLst>
          </p:cNvPr>
          <p:cNvSpPr/>
          <p:nvPr/>
        </p:nvSpPr>
        <p:spPr>
          <a:xfrm>
            <a:off x="0" y="5780015"/>
            <a:ext cx="1862356" cy="1077985"/>
          </a:xfrm>
          <a:prstGeom prst="rtTriangle">
            <a:avLst/>
          </a:prstGeom>
          <a:solidFill>
            <a:srgbClr val="F28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Half Frame 6">
            <a:extLst>
              <a:ext uri="{FF2B5EF4-FFF2-40B4-BE49-F238E27FC236}">
                <a16:creationId xmlns:a16="http://schemas.microsoft.com/office/drawing/2014/main" id="{EA68B539-E7B4-4570-A410-4109B6E14FDA}"/>
              </a:ext>
            </a:extLst>
          </p:cNvPr>
          <p:cNvSpPr/>
          <p:nvPr/>
        </p:nvSpPr>
        <p:spPr>
          <a:xfrm rot="5400000">
            <a:off x="9602120" y="532905"/>
            <a:ext cx="2407640" cy="2072080"/>
          </a:xfrm>
          <a:prstGeom prst="halfFrame">
            <a:avLst>
              <a:gd name="adj1" fmla="val 14305"/>
              <a:gd name="adj2" fmla="val 12856"/>
            </a:avLst>
          </a:prstGeom>
          <a:solidFill>
            <a:srgbClr val="0D6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2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545" y="875212"/>
            <a:ext cx="11025051" cy="5176161"/>
          </a:xfrm>
          <a:prstGeom prst="rect">
            <a:avLst/>
          </a:prstGeom>
        </p:spPr>
        <p:txBody>
          <a:bodyPr wrap="square">
            <a:spAutoFit/>
          </a:bodyPr>
          <a:lstStyle/>
          <a:p>
            <a:r>
              <a:rPr lang="en-US" sz="2800" b="1" dirty="0">
                <a:latin typeface="Times New Roman" panose="02020603050405020304" pitchFamily="18" charset="0"/>
                <a:ea typeface="Calibri" panose="020F0502020204030204" pitchFamily="34" charset="0"/>
              </a:rPr>
              <a:t>MANAGING DIVERSITY AND INCLUSION CERTIFICATE–ENROLLMENT HAS STARTED </a:t>
            </a:r>
            <a:endParaRPr lang="en-US" sz="2800" dirty="0">
              <a:latin typeface="Times New Roman" panose="02020603050405020304" pitchFamily="18" charset="0"/>
              <a:ea typeface="Calibri" panose="020F0502020204030204" pitchFamily="34" charset="0"/>
            </a:endParaRPr>
          </a:p>
          <a:p>
            <a:endParaRPr lang="en-US" sz="1200" b="1" dirty="0">
              <a:solidFill>
                <a:srgbClr val="FF0000"/>
              </a:solidFill>
              <a:latin typeface="Times New Roman" panose="02020603050405020304" pitchFamily="18" charset="0"/>
              <a:ea typeface="Calibri" panose="020F0502020204030204" pitchFamily="34" charset="0"/>
            </a:endParaRPr>
          </a:p>
          <a:p>
            <a:endParaRPr lang="en-US" sz="2000" b="1" dirty="0">
              <a:solidFill>
                <a:schemeClr val="accent2"/>
              </a:solidFill>
              <a:latin typeface="Times New Roman" panose="02020603050405020304" pitchFamily="18" charset="0"/>
              <a:ea typeface="Calibri" panose="020F0502020204030204" pitchFamily="34" charset="0"/>
            </a:endParaRPr>
          </a:p>
          <a:p>
            <a:r>
              <a:rPr lang="en-US" b="1" dirty="0">
                <a:latin typeface="Times New Roman" panose="02020603050405020304" pitchFamily="18" charset="0"/>
                <a:ea typeface="Calibri" panose="020F0502020204030204" pitchFamily="34" charset="0"/>
              </a:rPr>
              <a:t>Required Course:</a:t>
            </a:r>
            <a:endParaRPr lang="en-US" dirty="0">
              <a:latin typeface="Times New Roman" panose="02020603050405020304" pitchFamily="18" charset="0"/>
              <a:ea typeface="Calibri" panose="020F0502020204030204" pitchFamily="34" charset="0"/>
            </a:endParaRPr>
          </a:p>
          <a:p>
            <a:pPr indent="457200"/>
            <a:r>
              <a:rPr lang="en-US" b="1" dirty="0">
                <a:latin typeface="Times New Roman" panose="02020603050405020304" pitchFamily="18" charset="0"/>
                <a:ea typeface="Calibri" panose="020F0502020204030204" pitchFamily="34" charset="0"/>
              </a:rPr>
              <a:t>Diversity in Organizations </a:t>
            </a:r>
            <a:r>
              <a:rPr lang="en-US" dirty="0">
                <a:latin typeface="Times New Roman" panose="02020603050405020304" pitchFamily="18" charset="0"/>
                <a:ea typeface="Calibri" panose="020F0502020204030204" pitchFamily="34" charset="0"/>
              </a:rPr>
              <a:t>(201 students enrolled this fall; a record)</a:t>
            </a:r>
          </a:p>
          <a:p>
            <a:pPr indent="457200"/>
            <a:r>
              <a:rPr lang="en-US" dirty="0">
                <a:latin typeface="Times New Roman" panose="02020603050405020304" pitchFamily="18" charset="0"/>
                <a:ea typeface="Calibri" panose="020F0502020204030204" pitchFamily="34" charset="0"/>
              </a:rPr>
              <a:t>	</a:t>
            </a:r>
          </a:p>
          <a:p>
            <a:r>
              <a:rPr lang="en-US" b="1" dirty="0">
                <a:latin typeface="Times New Roman" panose="02020603050405020304" pitchFamily="18" charset="0"/>
                <a:ea typeface="Calibri" panose="020F0502020204030204" pitchFamily="34" charset="0"/>
              </a:rPr>
              <a:t>Elective Options</a:t>
            </a:r>
            <a:r>
              <a:rPr lang="en-US" dirty="0">
                <a:latin typeface="Times New Roman" panose="02020603050405020304" pitchFamily="18" charset="0"/>
                <a:ea typeface="Calibri" panose="020F0502020204030204" pitchFamily="34" charset="0"/>
              </a:rPr>
              <a:t> (select two from this list; 171 students in these classes):</a:t>
            </a:r>
          </a:p>
          <a:p>
            <a:pPr indent="457200"/>
            <a:r>
              <a:rPr lang="en-US" b="1" dirty="0">
                <a:latin typeface="Times New Roman" panose="02020603050405020304" pitchFamily="18" charset="0"/>
                <a:ea typeface="Calibri" panose="020F0502020204030204" pitchFamily="34" charset="0"/>
              </a:rPr>
              <a:t>Disability and Work </a:t>
            </a:r>
            <a:r>
              <a:rPr lang="en-US" dirty="0">
                <a:latin typeface="Times New Roman" panose="02020603050405020304" pitchFamily="18" charset="0"/>
                <a:ea typeface="Calibri" panose="020F0502020204030204" pitchFamily="34" charset="0"/>
              </a:rPr>
              <a:t>(new, Spring 2022))</a:t>
            </a:r>
          </a:p>
          <a:p>
            <a:pPr indent="457200"/>
            <a:r>
              <a:rPr lang="en-US" b="1" dirty="0">
                <a:latin typeface="Times New Roman" panose="02020603050405020304" pitchFamily="18" charset="0"/>
                <a:ea typeface="Calibri" panose="020F0502020204030204" pitchFamily="34" charset="0"/>
              </a:rPr>
              <a:t>Economics of Discrimination </a:t>
            </a:r>
            <a:r>
              <a:rPr lang="en-US" dirty="0">
                <a:latin typeface="Times New Roman" panose="02020603050405020304" pitchFamily="18" charset="0"/>
                <a:ea typeface="Calibri" panose="020F0502020204030204" pitchFamily="34" charset="0"/>
              </a:rPr>
              <a:t>(new)		  		</a:t>
            </a:r>
          </a:p>
          <a:p>
            <a:pPr indent="457200"/>
            <a:r>
              <a:rPr lang="en-US" b="1" dirty="0">
                <a:latin typeface="Times New Roman" panose="02020603050405020304" pitchFamily="18" charset="0"/>
                <a:ea typeface="Calibri" panose="020F0502020204030204" pitchFamily="34" charset="0"/>
              </a:rPr>
              <a:t>International Management</a:t>
            </a:r>
          </a:p>
          <a:p>
            <a:pPr indent="457200"/>
            <a:r>
              <a:rPr lang="en-US" b="1" dirty="0">
                <a:latin typeface="Times New Roman" panose="02020603050405020304" pitchFamily="18" charset="0"/>
                <a:ea typeface="Calibri" panose="020F0502020204030204" pitchFamily="34" charset="0"/>
              </a:rPr>
              <a:t>International Marketing</a:t>
            </a:r>
          </a:p>
          <a:p>
            <a:pPr indent="457200"/>
            <a:r>
              <a:rPr lang="en-US" b="1" dirty="0">
                <a:latin typeface="Times New Roman" panose="02020603050405020304" pitchFamily="18" charset="0"/>
                <a:ea typeface="Calibri" panose="020F0502020204030204" pitchFamily="34" charset="0"/>
              </a:rPr>
              <a:t>Multicultural Marketing</a:t>
            </a:r>
          </a:p>
          <a:p>
            <a:pPr indent="457200"/>
            <a:endParaRPr lang="en-US" b="1" dirty="0">
              <a:solidFill>
                <a:schemeClr val="accent2"/>
              </a:solidFill>
              <a:latin typeface="Times New Roman" panose="02020603050405020304" pitchFamily="18" charset="0"/>
              <a:ea typeface="Calibri" panose="020F0502020204030204" pitchFamily="34" charset="0"/>
            </a:endParaRPr>
          </a:p>
          <a:p>
            <a:pPr indent="457200"/>
            <a:r>
              <a:rPr lang="en-US" sz="2800" b="1" dirty="0">
                <a:solidFill>
                  <a:schemeClr val="accent2"/>
                </a:solidFill>
                <a:latin typeface="Times New Roman" panose="02020603050405020304" pitchFamily="18" charset="0"/>
                <a:ea typeface="Calibri" panose="020F0502020204030204" pitchFamily="34" charset="0"/>
              </a:rPr>
              <a:t>Please tell your students about the certificate. </a:t>
            </a:r>
          </a:p>
          <a:p>
            <a:endParaRPr lang="en-US" b="1" dirty="0">
              <a:latin typeface="Times New Roman" panose="02020603050405020304" pitchFamily="18"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ight Triangle 9">
            <a:extLst>
              <a:ext uri="{FF2B5EF4-FFF2-40B4-BE49-F238E27FC236}">
                <a16:creationId xmlns:a16="http://schemas.microsoft.com/office/drawing/2014/main" id="{8C749AB6-D33D-41B9-9E54-C6EB9C5DF115}"/>
              </a:ext>
            </a:extLst>
          </p:cNvPr>
          <p:cNvSpPr/>
          <p:nvPr/>
        </p:nvSpPr>
        <p:spPr>
          <a:xfrm>
            <a:off x="0" y="5780015"/>
            <a:ext cx="1862356" cy="1077985"/>
          </a:xfrm>
          <a:prstGeom prst="rtTriangle">
            <a:avLst/>
          </a:prstGeom>
          <a:solidFill>
            <a:srgbClr val="F28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Half Frame 10">
            <a:extLst>
              <a:ext uri="{FF2B5EF4-FFF2-40B4-BE49-F238E27FC236}">
                <a16:creationId xmlns:a16="http://schemas.microsoft.com/office/drawing/2014/main" id="{4F6537B0-D83C-4D0B-91F6-586DEE4FBCE5}"/>
              </a:ext>
            </a:extLst>
          </p:cNvPr>
          <p:cNvSpPr/>
          <p:nvPr/>
        </p:nvSpPr>
        <p:spPr>
          <a:xfrm rot="5400000">
            <a:off x="9602120" y="532905"/>
            <a:ext cx="2407640" cy="2072080"/>
          </a:xfrm>
          <a:prstGeom prst="halfFrame">
            <a:avLst>
              <a:gd name="adj1" fmla="val 14305"/>
              <a:gd name="adj2" fmla="val 12856"/>
            </a:avLst>
          </a:prstGeom>
          <a:solidFill>
            <a:srgbClr val="0D67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38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0A12-805A-438F-9CFE-04D918E19D48}"/>
              </a:ext>
            </a:extLst>
          </p:cNvPr>
          <p:cNvSpPr txBox="1">
            <a:spLocks/>
          </p:cNvSpPr>
          <p:nvPr/>
        </p:nvSpPr>
        <p:spPr>
          <a:xfrm>
            <a:off x="1959428" y="245685"/>
            <a:ext cx="8229600" cy="98511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a:cs typeface="Arial"/>
              </a:rPr>
              <a:t>Research Updates</a:t>
            </a:r>
            <a:endParaRPr lang="en-US"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34ADA8A-B3BA-4A76-A64F-4719B9D97E4B}"/>
              </a:ext>
            </a:extLst>
          </p:cNvPr>
          <p:cNvSpPr/>
          <p:nvPr/>
        </p:nvSpPr>
        <p:spPr>
          <a:xfrm>
            <a:off x="832088" y="1230800"/>
            <a:ext cx="10394600" cy="5509200"/>
          </a:xfrm>
          <a:prstGeom prst="rect">
            <a:avLst/>
          </a:prstGeom>
        </p:spPr>
        <p:txBody>
          <a:bodyPr wrap="square" lIns="91440" tIns="45720" rIns="91440" bIns="45720" anchor="t">
            <a:spAutoFit/>
          </a:bodyPr>
          <a:lstStyle/>
          <a:p>
            <a:pPr marL="57150" indent="0">
              <a:buNone/>
            </a:pPr>
            <a:r>
              <a:rPr lang="en-US" sz="3600" dirty="0"/>
              <a:t>Wendy Casper</a:t>
            </a:r>
          </a:p>
          <a:p>
            <a:pPr marL="57150" indent="0">
              <a:buNone/>
            </a:pPr>
            <a:endParaRPr lang="en-US" sz="3600" dirty="0"/>
          </a:p>
          <a:p>
            <a:pPr marL="57150" indent="0">
              <a:buNone/>
            </a:pPr>
            <a:r>
              <a:rPr lang="en-US" sz="2800" dirty="0"/>
              <a:t>COB Research Expense Grants and Impactful Research grants</a:t>
            </a:r>
          </a:p>
          <a:p>
            <a:pPr marL="514350" indent="-457200">
              <a:buFont typeface="Arial" panose="020B0604020202020204" pitchFamily="34" charset="0"/>
              <a:buChar char="•"/>
            </a:pPr>
            <a:r>
              <a:rPr lang="en-US" sz="2800" dirty="0"/>
              <a:t>Due to me by October 1</a:t>
            </a:r>
          </a:p>
          <a:p>
            <a:pPr marL="57150"/>
            <a:endParaRPr lang="en-US" sz="2800" dirty="0"/>
          </a:p>
          <a:p>
            <a:pPr marL="57150"/>
            <a:r>
              <a:rPr lang="en-US" sz="2800" dirty="0"/>
              <a:t>IRB update</a:t>
            </a:r>
          </a:p>
          <a:p>
            <a:pPr marL="514350" indent="-457200">
              <a:buFont typeface="Arial" panose="020B0604020202020204" pitchFamily="34" charset="0"/>
              <a:buChar char="•"/>
            </a:pPr>
            <a:r>
              <a:rPr lang="en-US" sz="2800" dirty="0"/>
              <a:t>COVID-19 changes</a:t>
            </a:r>
          </a:p>
          <a:p>
            <a:pPr marL="514350" indent="-457200">
              <a:buFont typeface="Arial" panose="020B0604020202020204" pitchFamily="34" charset="0"/>
              <a:buChar char="•"/>
            </a:pPr>
            <a:endParaRPr lang="en-US" sz="2800" dirty="0"/>
          </a:p>
          <a:p>
            <a:pPr marL="57150"/>
            <a:r>
              <a:rPr lang="en-US" sz="2800" dirty="0"/>
              <a:t>UTA is a Texas National Research University</a:t>
            </a:r>
          </a:p>
          <a:p>
            <a:pPr marL="514350" indent="-457200">
              <a:buFont typeface="Arial" panose="020B0604020202020204" pitchFamily="34" charset="0"/>
              <a:buChar char="•"/>
            </a:pPr>
            <a:r>
              <a:rPr lang="en-US" sz="2800" dirty="0"/>
              <a:t>It’s official!</a:t>
            </a:r>
          </a:p>
          <a:p>
            <a:pPr marL="514350" indent="-457200">
              <a:buFont typeface="Arial" panose="020B0604020202020204" pitchFamily="34" charset="0"/>
              <a:buChar char="•"/>
            </a:pPr>
            <a:endParaRPr lang="en-US" sz="2800" dirty="0"/>
          </a:p>
          <a:p>
            <a:pPr marL="57150" indent="0">
              <a:buNone/>
            </a:pPr>
            <a:endParaRPr lang="en-US" sz="2800" dirty="0"/>
          </a:p>
        </p:txBody>
      </p:sp>
    </p:spTree>
    <p:extLst>
      <p:ext uri="{BB962C8B-B14F-4D97-AF65-F5344CB8AC3E}">
        <p14:creationId xmlns:p14="http://schemas.microsoft.com/office/powerpoint/2010/main" val="232700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C875-F793-40A1-89C8-73743788918D}"/>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Academic Integrity</a:t>
            </a:r>
          </a:p>
        </p:txBody>
      </p:sp>
      <p:sp>
        <p:nvSpPr>
          <p:cNvPr id="3" name="Content Placeholder 4">
            <a:extLst>
              <a:ext uri="{FF2B5EF4-FFF2-40B4-BE49-F238E27FC236}">
                <a16:creationId xmlns:a16="http://schemas.microsoft.com/office/drawing/2014/main" id="{40241C19-E9B9-4493-9C9D-A579D9CEA11E}"/>
              </a:ext>
            </a:extLst>
          </p:cNvPr>
          <p:cNvSpPr txBox="1">
            <a:spLocks/>
          </p:cNvSpPr>
          <p:nvPr/>
        </p:nvSpPr>
        <p:spPr>
          <a:xfrm>
            <a:off x="838200" y="1403609"/>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Plagiarism, Cheating on Test/Assignment, and Collusion</a:t>
            </a:r>
          </a:p>
          <a:p>
            <a:endParaRPr lang="en-US" dirty="0"/>
          </a:p>
          <a:p>
            <a:pPr lvl="1"/>
            <a:r>
              <a:rPr lang="en-US" dirty="0"/>
              <a:t>Plagiarism: ‘Egregious Plagiarism,’ ‘Significant Plagiarism,’ and ‘Plagiarism’ </a:t>
            </a:r>
          </a:p>
          <a:p>
            <a:pPr lvl="2"/>
            <a:r>
              <a:rPr lang="en-US" dirty="0"/>
              <a:t>Egregious Plagiarism Examples</a:t>
            </a:r>
          </a:p>
          <a:p>
            <a:pPr lvl="3"/>
            <a:r>
              <a:rPr lang="en-US" dirty="0"/>
              <a:t>More than 25% of the material from another source is copied or slightly adapted from the original without proper citations.</a:t>
            </a:r>
          </a:p>
          <a:p>
            <a:pPr lvl="3"/>
            <a:r>
              <a:rPr lang="en-US" dirty="0"/>
              <a:t>Purchasing and/or accepting a paper in its entirety from another source or person.</a:t>
            </a:r>
          </a:p>
          <a:p>
            <a:pPr lvl="2"/>
            <a:r>
              <a:rPr lang="en-US" dirty="0"/>
              <a:t>Egregious Plagiarism, Recommended Consequences</a:t>
            </a:r>
          </a:p>
          <a:p>
            <a:pPr lvl="3"/>
            <a:r>
              <a:rPr lang="en-US" dirty="0"/>
              <a:t>Referral to the Office of Community Standards, </a:t>
            </a:r>
            <a:r>
              <a:rPr lang="en-US" dirty="0">
                <a:hlinkClick r:id="rId2"/>
              </a:rPr>
              <a:t>https://cm.maxient.com/reportingform.php?UnivofTexasArlington&amp;layout_id=6</a:t>
            </a:r>
            <a:endParaRPr lang="en-US" dirty="0"/>
          </a:p>
          <a:p>
            <a:pPr lvl="3"/>
            <a:r>
              <a:rPr lang="en-US" dirty="0"/>
              <a:t>F-grade in the course. </a:t>
            </a:r>
          </a:p>
          <a:p>
            <a:r>
              <a:rPr lang="en-US" dirty="0"/>
              <a:t>Taskforce Chair: Dr. Larry Chonko</a:t>
            </a:r>
          </a:p>
        </p:txBody>
      </p:sp>
    </p:spTree>
    <p:extLst>
      <p:ext uri="{BB962C8B-B14F-4D97-AF65-F5344CB8AC3E}">
        <p14:creationId xmlns:p14="http://schemas.microsoft.com/office/powerpoint/2010/main" val="275275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C875-F793-40A1-89C8-73743788918D}"/>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Academic Integrity</a:t>
            </a:r>
          </a:p>
        </p:txBody>
      </p:sp>
      <p:sp>
        <p:nvSpPr>
          <p:cNvPr id="4" name="Content Placeholder 4">
            <a:extLst>
              <a:ext uri="{FF2B5EF4-FFF2-40B4-BE49-F238E27FC236}">
                <a16:creationId xmlns:a16="http://schemas.microsoft.com/office/drawing/2014/main" id="{4947FE28-2157-43DA-9A47-07EFE70C3B8F}"/>
              </a:ext>
            </a:extLst>
          </p:cNvPr>
          <p:cNvSpPr txBox="1">
            <a:spLocks/>
          </p:cNvSpPr>
          <p:nvPr/>
        </p:nvSpPr>
        <p:spPr>
          <a:xfrm>
            <a:off x="838200" y="15543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Cheating on Test/Assignments</a:t>
            </a:r>
          </a:p>
          <a:p>
            <a:pPr lvl="1"/>
            <a:r>
              <a:rPr lang="en-US" dirty="0"/>
              <a:t>Report the incident to the Office of Community Standards, </a:t>
            </a:r>
            <a:r>
              <a:rPr lang="en-US" dirty="0">
                <a:hlinkClick r:id="rId2"/>
              </a:rPr>
              <a:t>https://cm.maxient.com/reportingform.php?UnivofTexasArlington&amp;layout_id=6</a:t>
            </a:r>
            <a:endParaRPr lang="en-US" dirty="0"/>
          </a:p>
          <a:p>
            <a:pPr lvl="1"/>
            <a:r>
              <a:rPr lang="en-US" dirty="0"/>
              <a:t>First offense</a:t>
            </a:r>
          </a:p>
          <a:p>
            <a:pPr lvl="2"/>
            <a:r>
              <a:rPr lang="en-US" dirty="0"/>
              <a:t>Receive a grade of zero on the exam</a:t>
            </a:r>
          </a:p>
          <a:p>
            <a:pPr lvl="1"/>
            <a:r>
              <a:rPr lang="en-US" dirty="0"/>
              <a:t>Second offense</a:t>
            </a:r>
          </a:p>
          <a:p>
            <a:pPr lvl="2"/>
            <a:r>
              <a:rPr lang="en-US" dirty="0"/>
              <a:t>Receive a grade of F in the course</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14880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C875-F793-40A1-89C8-73743788918D}"/>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Academic Integrity</a:t>
            </a:r>
          </a:p>
        </p:txBody>
      </p:sp>
      <p:sp>
        <p:nvSpPr>
          <p:cNvPr id="4" name="Content Placeholder 4">
            <a:extLst>
              <a:ext uri="{FF2B5EF4-FFF2-40B4-BE49-F238E27FC236}">
                <a16:creationId xmlns:a16="http://schemas.microsoft.com/office/drawing/2014/main" id="{727F4021-344E-4D68-8D04-44EAD8191938}"/>
              </a:ext>
            </a:extLst>
          </p:cNvPr>
          <p:cNvSpPr txBox="1">
            <a:spLocks/>
          </p:cNvSpPr>
          <p:nvPr/>
        </p:nvSpPr>
        <p:spPr>
          <a:xfrm>
            <a:off x="838200" y="1664857"/>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Research Misconduct</a:t>
            </a:r>
          </a:p>
          <a:p>
            <a:pPr lvl="1"/>
            <a:r>
              <a:rPr lang="en-US" dirty="0"/>
              <a:t>Making up information, data, or research results</a:t>
            </a:r>
          </a:p>
          <a:p>
            <a:pPr lvl="1"/>
            <a:r>
              <a:rPr lang="en-US" dirty="0"/>
              <a:t>Fabrication/falsification of data</a:t>
            </a:r>
          </a:p>
          <a:p>
            <a:pPr lvl="1"/>
            <a:r>
              <a:rPr lang="en-US" dirty="0"/>
              <a:t>Stealing credit for research accomplishments</a:t>
            </a:r>
          </a:p>
          <a:p>
            <a:r>
              <a:rPr lang="en-US" dirty="0"/>
              <a:t>PhD Students</a:t>
            </a:r>
          </a:p>
          <a:p>
            <a:pPr lvl="1"/>
            <a:r>
              <a:rPr lang="en-US" dirty="0"/>
              <a:t>Higher standards are expected</a:t>
            </a:r>
          </a:p>
          <a:p>
            <a:pPr lvl="1"/>
            <a:r>
              <a:rPr lang="en-US" dirty="0"/>
              <a:t>First time you are out precedent</a:t>
            </a:r>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61553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C875-F793-40A1-89C8-73743788918D}"/>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Academic Integrity</a:t>
            </a:r>
          </a:p>
        </p:txBody>
      </p:sp>
      <p:sp>
        <p:nvSpPr>
          <p:cNvPr id="4" name="Content Placeholder 4">
            <a:extLst>
              <a:ext uri="{FF2B5EF4-FFF2-40B4-BE49-F238E27FC236}">
                <a16:creationId xmlns:a16="http://schemas.microsoft.com/office/drawing/2014/main" id="{BDCB9CFA-537B-4379-B0D8-C89EEE5E33E0}"/>
              </a:ext>
            </a:extLst>
          </p:cNvPr>
          <p:cNvSpPr txBox="1">
            <a:spLocks/>
          </p:cNvSpPr>
          <p:nvPr/>
        </p:nvSpPr>
        <p:spPr>
          <a:xfrm>
            <a:off x="838200" y="1664857"/>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Recommendations from the Office of Community Standards (Dan Moore)</a:t>
            </a:r>
          </a:p>
          <a:p>
            <a:pPr lvl="1"/>
            <a:r>
              <a:rPr lang="en-US" dirty="0"/>
              <a:t>Report violations when you see them</a:t>
            </a:r>
          </a:p>
          <a:p>
            <a:pPr lvl="1"/>
            <a:r>
              <a:rPr lang="en-US" dirty="0"/>
              <a:t>Utilize SafeAssign/Uncheck for written assignments</a:t>
            </a:r>
          </a:p>
          <a:p>
            <a:pPr lvl="1"/>
            <a:r>
              <a:rPr lang="en-US" dirty="0"/>
              <a:t>Use seating charts for exams</a:t>
            </a:r>
          </a:p>
          <a:p>
            <a:pPr lvl="1"/>
            <a:r>
              <a:rPr lang="en-US" dirty="0"/>
              <a:t>Set clear expectations with reminders through the semester</a:t>
            </a:r>
          </a:p>
          <a:p>
            <a:pPr lvl="1"/>
            <a:r>
              <a:rPr lang="en-US" dirty="0"/>
              <a:t>Stipulate guidelines in your syllabus</a:t>
            </a:r>
          </a:p>
        </p:txBody>
      </p:sp>
    </p:spTree>
    <p:extLst>
      <p:ext uri="{BB962C8B-B14F-4D97-AF65-F5344CB8AC3E}">
        <p14:creationId xmlns:p14="http://schemas.microsoft.com/office/powerpoint/2010/main" val="419892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10B9FD-C9FD-4955-9284-298B3A20FAFB}"/>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5704" y="1909458"/>
            <a:ext cx="4934975" cy="3671943"/>
          </a:xfrm>
          <a:prstGeom prst="rect">
            <a:avLst/>
          </a:prstGeom>
          <a:noFill/>
          <a:ln>
            <a:noFill/>
          </a:ln>
        </p:spPr>
      </p:pic>
      <p:sp>
        <p:nvSpPr>
          <p:cNvPr id="6" name="TextBox 5">
            <a:extLst>
              <a:ext uri="{FF2B5EF4-FFF2-40B4-BE49-F238E27FC236}">
                <a16:creationId xmlns:a16="http://schemas.microsoft.com/office/drawing/2014/main" id="{AA50CC75-2320-4EF5-861C-254F5A501A92}"/>
              </a:ext>
            </a:extLst>
          </p:cNvPr>
          <p:cNvSpPr txBox="1"/>
          <p:nvPr/>
        </p:nvSpPr>
        <p:spPr>
          <a:xfrm>
            <a:off x="3579779" y="340469"/>
            <a:ext cx="5214025" cy="646331"/>
          </a:xfrm>
          <a:prstGeom prst="rect">
            <a:avLst/>
          </a:prstGeom>
          <a:noFill/>
        </p:spPr>
        <p:txBody>
          <a:bodyPr wrap="square" rtlCol="0">
            <a:spAutoFit/>
          </a:bodyPr>
          <a:lstStyle/>
          <a:p>
            <a:pPr algn="ctr"/>
            <a:r>
              <a:rPr lang="en-US" sz="3600" dirty="0"/>
              <a:t>COB Fall 2021 Enrollment</a:t>
            </a:r>
          </a:p>
        </p:txBody>
      </p:sp>
      <p:pic>
        <p:nvPicPr>
          <p:cNvPr id="7" name="Picture 6">
            <a:extLst>
              <a:ext uri="{FF2B5EF4-FFF2-40B4-BE49-F238E27FC236}">
                <a16:creationId xmlns:a16="http://schemas.microsoft.com/office/drawing/2014/main" id="{2D21A8CE-8A67-4E7D-83AD-72C47D010887}"/>
              </a:ext>
            </a:extLst>
          </p:cNvPr>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6096000" y="1909458"/>
            <a:ext cx="5363183" cy="3671943"/>
          </a:xfrm>
          <a:prstGeom prst="rect">
            <a:avLst/>
          </a:prstGeom>
          <a:noFill/>
          <a:ln>
            <a:noFill/>
          </a:ln>
        </p:spPr>
      </p:pic>
    </p:spTree>
    <p:extLst>
      <p:ext uri="{BB962C8B-B14F-4D97-AF65-F5344CB8AC3E}">
        <p14:creationId xmlns:p14="http://schemas.microsoft.com/office/powerpoint/2010/main" val="2976748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54F316C-FBA9-4231-A4D0-24177B3AC5FC}"/>
              </a:ext>
            </a:extLst>
          </p:cNvPr>
          <p:cNvSpPr txBox="1">
            <a:spLocks/>
          </p:cNvSpPr>
          <p:nvPr/>
        </p:nvSpPr>
        <p:spPr>
          <a:xfrm>
            <a:off x="838200" y="17113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ISOM Masters, 284 new students (218.5%)</a:t>
            </a:r>
          </a:p>
          <a:p>
            <a:pPr lvl="1"/>
            <a:r>
              <a:rPr lang="en-US" dirty="0">
                <a:latin typeface="Arial" panose="020B0604020202020204" pitchFamily="34" charset="0"/>
                <a:cs typeface="Arial" panose="020B0604020202020204" pitchFamily="34" charset="0"/>
              </a:rPr>
              <a:t>Fall  2020, 130</a:t>
            </a:r>
          </a:p>
          <a:p>
            <a:pPr lvl="1"/>
            <a:r>
              <a:rPr lang="en-US" dirty="0">
                <a:latin typeface="Arial" panose="020B0604020202020204" pitchFamily="34" charset="0"/>
                <a:cs typeface="Arial" panose="020B0604020202020204" pitchFamily="34" charset="0"/>
              </a:rPr>
              <a:t>Fall 2021, 414</a:t>
            </a:r>
          </a:p>
          <a:p>
            <a:r>
              <a:rPr lang="en-US" dirty="0">
                <a:latin typeface="Arial" panose="020B0604020202020204" pitchFamily="34" charset="0"/>
                <a:cs typeface="Arial" panose="020B0604020202020204" pitchFamily="34" charset="0"/>
              </a:rPr>
              <a:t>HRM, 18 new students (36.7%)</a:t>
            </a:r>
          </a:p>
          <a:p>
            <a:pPr lvl="1"/>
            <a:r>
              <a:rPr lang="en-US" dirty="0">
                <a:latin typeface="Arial" panose="020B0604020202020204" pitchFamily="34" charset="0"/>
                <a:cs typeface="Arial" panose="020B0604020202020204" pitchFamily="34" charset="0"/>
              </a:rPr>
              <a:t>Fall  2020, 49</a:t>
            </a:r>
          </a:p>
          <a:p>
            <a:pPr lvl="1"/>
            <a:r>
              <a:rPr lang="en-US" dirty="0">
                <a:latin typeface="Arial" panose="020B0604020202020204" pitchFamily="34" charset="0"/>
                <a:cs typeface="Arial" panose="020B0604020202020204" pitchFamily="34" charset="0"/>
              </a:rPr>
              <a:t>Fall 2021, 67</a:t>
            </a:r>
          </a:p>
          <a:p>
            <a:pPr marL="457200" lvl="1" indent="0">
              <a:buFont typeface="Arial" panose="020B0604020202020204" pitchFamily="34" charset="0"/>
              <a:buNone/>
            </a:pPr>
            <a:endParaRPr lang="en-US" dirty="0"/>
          </a:p>
          <a:p>
            <a:endParaRPr lang="en-US" dirty="0"/>
          </a:p>
        </p:txBody>
      </p:sp>
      <p:sp>
        <p:nvSpPr>
          <p:cNvPr id="3" name="Title 2">
            <a:extLst>
              <a:ext uri="{FF2B5EF4-FFF2-40B4-BE49-F238E27FC236}">
                <a16:creationId xmlns:a16="http://schemas.microsoft.com/office/drawing/2014/main" id="{B5E0711B-A120-452E-90E0-8410F0C87FB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COB Graduate Enrollment </a:t>
            </a:r>
          </a:p>
        </p:txBody>
      </p:sp>
    </p:spTree>
    <p:extLst>
      <p:ext uri="{BB962C8B-B14F-4D97-AF65-F5344CB8AC3E}">
        <p14:creationId xmlns:p14="http://schemas.microsoft.com/office/powerpoint/2010/main" val="72978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63486" y="148637"/>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panose="020B0604020202020204" pitchFamily="34" charset="0"/>
                <a:cs typeface="Arial" panose="020B0604020202020204" pitchFamily="34" charset="0"/>
              </a:rPr>
              <a:t>Housekeeping Items</a:t>
            </a:r>
          </a:p>
        </p:txBody>
      </p:sp>
      <p:sp>
        <p:nvSpPr>
          <p:cNvPr id="5" name="Rectangle 4">
            <a:extLst>
              <a:ext uri="{FF2B5EF4-FFF2-40B4-BE49-F238E27FC236}">
                <a16:creationId xmlns:a16="http://schemas.microsoft.com/office/drawing/2014/main" id="{BB452323-1C9B-4122-9018-2B18321433E7}"/>
              </a:ext>
            </a:extLst>
          </p:cNvPr>
          <p:cNvSpPr/>
          <p:nvPr/>
        </p:nvSpPr>
        <p:spPr>
          <a:xfrm>
            <a:off x="966158" y="1003261"/>
            <a:ext cx="8177842" cy="4401205"/>
          </a:xfrm>
          <a:prstGeom prst="rect">
            <a:avLst/>
          </a:prstGeom>
        </p:spPr>
        <p:txBody>
          <a:bodyPr wrap="square" lIns="91440" tIns="45720" rIns="91440" bIns="45720" anchor="t">
            <a:spAutoFit/>
          </a:bodyPr>
          <a:lstStyle/>
          <a:p>
            <a:pPr marL="457200" indent="-457200">
              <a:spcBef>
                <a:spcPts val="0"/>
              </a:spcBef>
              <a:buFont typeface="Arial" panose="020B0604020202020204" pitchFamily="34" charset="0"/>
              <a:buChar char="•"/>
            </a:pPr>
            <a:r>
              <a:rPr lang="en-US" sz="2800" dirty="0">
                <a:solidFill>
                  <a:schemeClr val="bg1"/>
                </a:solidFill>
              </a:rPr>
              <a:t>Session is hybrid—in classroom and virtual</a:t>
            </a:r>
          </a:p>
          <a:p>
            <a:pPr marL="457200" indent="-457200">
              <a:spcBef>
                <a:spcPts val="0"/>
              </a:spcBef>
              <a:buFont typeface="Arial" panose="020B0604020202020204" pitchFamily="34" charset="0"/>
              <a:buChar char="•"/>
            </a:pPr>
            <a:r>
              <a:rPr lang="en-US" sz="2800" dirty="0">
                <a:solidFill>
                  <a:schemeClr val="bg1"/>
                </a:solidFill>
              </a:rPr>
              <a:t>If virtual, mute unless speaking</a:t>
            </a:r>
          </a:p>
          <a:p>
            <a:pPr marL="457200" indent="-457200">
              <a:spcBef>
                <a:spcPts val="0"/>
              </a:spcBef>
              <a:buFont typeface="Arial" panose="020B0604020202020204" pitchFamily="34" charset="0"/>
              <a:buChar char="•"/>
            </a:pPr>
            <a:r>
              <a:rPr lang="en-US" sz="2800" dirty="0">
                <a:solidFill>
                  <a:schemeClr val="bg1"/>
                </a:solidFill>
              </a:rPr>
              <a:t>If virtual, feel free to use the ‘raise hand’ and ‘chat’ functions – we will monitor those</a:t>
            </a:r>
            <a:endParaRPr lang="en-US" dirty="0">
              <a:solidFill>
                <a:schemeClr val="bg1"/>
              </a:solidFill>
            </a:endParaRPr>
          </a:p>
          <a:p>
            <a:pPr marL="457200" indent="-457200">
              <a:spcBef>
                <a:spcPts val="0"/>
              </a:spcBef>
              <a:buFont typeface="Arial" panose="020B0604020202020204" pitchFamily="34" charset="0"/>
              <a:buChar char="•"/>
            </a:pPr>
            <a:r>
              <a:rPr lang="en-US" sz="2800" dirty="0">
                <a:solidFill>
                  <a:schemeClr val="bg1"/>
                </a:solidFill>
              </a:rPr>
              <a:t>Session is being recorded and transcribed</a:t>
            </a:r>
          </a:p>
          <a:p>
            <a:pPr marL="457200" indent="-457200">
              <a:spcBef>
                <a:spcPts val="0"/>
              </a:spcBef>
              <a:buFont typeface="Arial" panose="020B0604020202020204" pitchFamily="34" charset="0"/>
              <a:buChar char="•"/>
            </a:pPr>
            <a:r>
              <a:rPr lang="en-US" sz="2800" dirty="0">
                <a:solidFill>
                  <a:schemeClr val="bg1"/>
                </a:solidFill>
              </a:rPr>
              <a:t>Meeting minutes and ppt slides will be posted on the faculty/staff pages of the COB website</a:t>
            </a:r>
          </a:p>
          <a:p>
            <a:pPr marL="457200" indent="-457200">
              <a:spcBef>
                <a:spcPts val="0"/>
              </a:spcBef>
              <a:buFont typeface="Arial" panose="020B0604020202020204" pitchFamily="34" charset="0"/>
              <a:buChar char="•"/>
            </a:pPr>
            <a:r>
              <a:rPr lang="en-US" sz="2800" dirty="0">
                <a:solidFill>
                  <a:schemeClr val="bg1"/>
                </a:solidFill>
              </a:rPr>
              <a:t>Recording will be available on the meeting chat channel</a:t>
            </a:r>
          </a:p>
          <a:p>
            <a:pPr marL="457200" indent="-457200">
              <a:spcBef>
                <a:spcPts val="0"/>
              </a:spcBef>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40865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5E29-7E45-43E0-9F11-6ADEDDB1DDE9}"/>
              </a:ext>
            </a:extLst>
          </p:cNvPr>
          <p:cNvSpPr txBox="1">
            <a:spLocks/>
          </p:cNvSpPr>
          <p:nvPr/>
        </p:nvSpPr>
        <p:spPr>
          <a:xfrm>
            <a:off x="1981200" y="2375325"/>
            <a:ext cx="8229600" cy="13511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Dean’s Comments</a:t>
            </a:r>
          </a:p>
          <a:p>
            <a:pPr algn="ctr"/>
            <a:r>
              <a:rPr lang="en-US" b="1" dirty="0">
                <a:latin typeface="Arial" panose="020B0604020202020204" pitchFamily="34" charset="0"/>
                <a:cs typeface="Arial" panose="020B0604020202020204" pitchFamily="34" charset="0"/>
              </a:rPr>
              <a:t>	</a:t>
            </a: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6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83C6EF0-E179-4B9E-BFA5-EB6A05D65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228" y="501781"/>
            <a:ext cx="8550110" cy="5878202"/>
          </a:xfrm>
          <a:prstGeom prst="rect">
            <a:avLst/>
          </a:prstGeom>
        </p:spPr>
      </p:pic>
    </p:spTree>
    <p:extLst>
      <p:ext uri="{BB962C8B-B14F-4D97-AF65-F5344CB8AC3E}">
        <p14:creationId xmlns:p14="http://schemas.microsoft.com/office/powerpoint/2010/main" val="1655756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69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Welcome!</a:t>
            </a:r>
          </a:p>
        </p:txBody>
      </p:sp>
      <p:sp>
        <p:nvSpPr>
          <p:cNvPr id="3" name="Title 1"/>
          <p:cNvSpPr txBox="1">
            <a:spLocks/>
          </p:cNvSpPr>
          <p:nvPr/>
        </p:nvSpPr>
        <p:spPr>
          <a:xfrm>
            <a:off x="1959428" y="861907"/>
            <a:ext cx="8229600" cy="549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2800" b="0" dirty="0">
                <a:solidFill>
                  <a:srgbClr val="C45517"/>
                </a:solidFill>
                <a:latin typeface="Arial" panose="020B0604020202020204" pitchFamily="34" charset="0"/>
                <a:cs typeface="Arial" panose="020B0604020202020204" pitchFamily="34" charset="0"/>
              </a:rPr>
              <a:t>Welcome New Faculty!</a:t>
            </a:r>
          </a:p>
        </p:txBody>
      </p:sp>
      <p:sp>
        <p:nvSpPr>
          <p:cNvPr id="5" name="Rectangle 4">
            <a:extLst>
              <a:ext uri="{FF2B5EF4-FFF2-40B4-BE49-F238E27FC236}">
                <a16:creationId xmlns:a16="http://schemas.microsoft.com/office/drawing/2014/main" id="{D9DFD7F5-9B4D-4603-BBB4-D055665DEA5A}"/>
              </a:ext>
            </a:extLst>
          </p:cNvPr>
          <p:cNvSpPr/>
          <p:nvPr/>
        </p:nvSpPr>
        <p:spPr>
          <a:xfrm>
            <a:off x="278897" y="1516650"/>
            <a:ext cx="11691257" cy="4139595"/>
          </a:xfrm>
          <a:prstGeom prst="rect">
            <a:avLst/>
          </a:prstGeom>
        </p:spPr>
        <p:txBody>
          <a:bodyPr wrap="square" lIns="91440" tIns="45720" rIns="91440" bIns="45720" anchor="t">
            <a:spAutoFit/>
          </a:bodyPr>
          <a:lstStyle/>
          <a:p>
            <a:pPr lvl="1">
              <a:spcBef>
                <a:spcPts val="600"/>
              </a:spcBef>
            </a:pPr>
            <a:r>
              <a:rPr lang="en-US" sz="2800" dirty="0"/>
              <a:t>Dr. </a:t>
            </a:r>
            <a:r>
              <a:rPr lang="en-US" sz="2800" dirty="0" err="1"/>
              <a:t>Chandrani</a:t>
            </a:r>
            <a:r>
              <a:rPr lang="en-US" sz="2800" dirty="0"/>
              <a:t> Chatterjee, ACCT            Dr. Courtney Hart, MANA</a:t>
            </a:r>
            <a:endParaRPr lang="en-US" sz="2800" dirty="0">
              <a:cs typeface="Calibri"/>
            </a:endParaRPr>
          </a:p>
          <a:p>
            <a:pPr lvl="1">
              <a:spcBef>
                <a:spcPts val="600"/>
              </a:spcBef>
            </a:pPr>
            <a:endParaRPr lang="en-US" sz="2800" dirty="0">
              <a:cs typeface="Calibri"/>
            </a:endParaRPr>
          </a:p>
          <a:p>
            <a:pPr lvl="1">
              <a:spcBef>
                <a:spcPts val="600"/>
              </a:spcBef>
            </a:pPr>
            <a:endParaRPr lang="en-US" sz="2800" dirty="0">
              <a:cs typeface="Calibri"/>
            </a:endParaRPr>
          </a:p>
          <a:p>
            <a:pPr lvl="1">
              <a:spcBef>
                <a:spcPts val="600"/>
              </a:spcBef>
            </a:pPr>
            <a:r>
              <a:rPr lang="en-US" sz="2800" dirty="0"/>
              <a:t>Dr. Antonia </a:t>
            </a:r>
            <a:r>
              <a:rPr lang="en-US" sz="2800" dirty="0" err="1"/>
              <a:t>Gkergki</a:t>
            </a:r>
            <a:r>
              <a:rPr lang="en-US" sz="2800" dirty="0"/>
              <a:t>, ECON		     Dr. J. Daniel Martinez Garcia, MARK</a:t>
            </a:r>
            <a:endParaRPr lang="en-US" sz="2800" dirty="0">
              <a:cs typeface="Calibri"/>
            </a:endParaRPr>
          </a:p>
          <a:p>
            <a:pPr lvl="1">
              <a:spcBef>
                <a:spcPts val="600"/>
              </a:spcBef>
            </a:pPr>
            <a:endParaRPr lang="en-US" sz="2800" dirty="0">
              <a:cs typeface="Calibri"/>
            </a:endParaRPr>
          </a:p>
          <a:p>
            <a:pPr lvl="1">
              <a:spcBef>
                <a:spcPts val="600"/>
              </a:spcBef>
            </a:pPr>
            <a:r>
              <a:rPr lang="en-US" sz="2800" dirty="0"/>
              <a:t>							</a:t>
            </a:r>
            <a:endParaRPr lang="en-US" sz="2800" dirty="0">
              <a:cs typeface="Calibri"/>
            </a:endParaRPr>
          </a:p>
          <a:p>
            <a:pPr lvl="1">
              <a:spcBef>
                <a:spcPts val="600"/>
              </a:spcBef>
            </a:pPr>
            <a:r>
              <a:rPr lang="en-US" sz="2800" dirty="0"/>
              <a:t>Dr. Ramya </a:t>
            </a:r>
            <a:r>
              <a:rPr lang="en-US" sz="2800" dirty="0" err="1"/>
              <a:t>Aroul</a:t>
            </a:r>
            <a:r>
              <a:rPr lang="en-US" sz="2800" dirty="0"/>
              <a:t>, FINA			      Dr.  Xianghua (Jason) Wu, ISOM</a:t>
            </a:r>
            <a:endParaRPr lang="en-US" sz="2800" dirty="0">
              <a:cs typeface="Calibri"/>
            </a:endParaRPr>
          </a:p>
          <a:p>
            <a:pPr lvl="1">
              <a:spcBef>
                <a:spcPts val="600"/>
              </a:spcBef>
            </a:pPr>
            <a:r>
              <a:rPr lang="en-US" sz="3200" dirty="0"/>
              <a:t>							</a:t>
            </a:r>
          </a:p>
        </p:txBody>
      </p:sp>
      <p:pic>
        <p:nvPicPr>
          <p:cNvPr id="6" name="Picture 8">
            <a:extLst>
              <a:ext uri="{FF2B5EF4-FFF2-40B4-BE49-F238E27FC236}">
                <a16:creationId xmlns:a16="http://schemas.microsoft.com/office/drawing/2014/main" id="{3AB746F5-1F5C-4085-AB33-935AB00A71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51427" y="1947690"/>
            <a:ext cx="803281" cy="1201305"/>
          </a:xfrm>
          <a:prstGeom prst="rect">
            <a:avLst/>
          </a:prstGeom>
        </p:spPr>
      </p:pic>
      <p:pic>
        <p:nvPicPr>
          <p:cNvPr id="7" name="Picture 10">
            <a:extLst>
              <a:ext uri="{FF2B5EF4-FFF2-40B4-BE49-F238E27FC236}">
                <a16:creationId xmlns:a16="http://schemas.microsoft.com/office/drawing/2014/main" id="{F4AFC25D-18EB-4FF1-B6B8-6E49F4D90D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1427" y="3580035"/>
            <a:ext cx="1063128" cy="1063128"/>
          </a:xfrm>
          <a:prstGeom prst="rect">
            <a:avLst/>
          </a:prstGeom>
        </p:spPr>
      </p:pic>
      <p:pic>
        <p:nvPicPr>
          <p:cNvPr id="8" name="Picture 7">
            <a:extLst>
              <a:ext uri="{FF2B5EF4-FFF2-40B4-BE49-F238E27FC236}">
                <a16:creationId xmlns:a16="http://schemas.microsoft.com/office/drawing/2014/main" id="{4CACD54E-F395-4506-90CB-BF1C8A229C5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1427" y="5014602"/>
            <a:ext cx="1021799" cy="1021799"/>
          </a:xfrm>
          <a:prstGeom prst="rect">
            <a:avLst/>
          </a:prstGeom>
        </p:spPr>
      </p:pic>
      <p:pic>
        <p:nvPicPr>
          <p:cNvPr id="9" name="Picture 9">
            <a:extLst>
              <a:ext uri="{FF2B5EF4-FFF2-40B4-BE49-F238E27FC236}">
                <a16:creationId xmlns:a16="http://schemas.microsoft.com/office/drawing/2014/main" id="{496DE8A9-B217-46E2-A587-EAC24BBD09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27626" y="2008777"/>
            <a:ext cx="800698" cy="971339"/>
          </a:xfrm>
          <a:prstGeom prst="rect">
            <a:avLst/>
          </a:prstGeom>
        </p:spPr>
      </p:pic>
      <p:pic>
        <p:nvPicPr>
          <p:cNvPr id="10" name="Picture 9">
            <a:extLst>
              <a:ext uri="{FF2B5EF4-FFF2-40B4-BE49-F238E27FC236}">
                <a16:creationId xmlns:a16="http://schemas.microsoft.com/office/drawing/2014/main" id="{7C7A6DA4-AE61-4998-8318-6BD5EAEC26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27626" y="3516318"/>
            <a:ext cx="1003100" cy="1003100"/>
          </a:xfrm>
          <a:prstGeom prst="rect">
            <a:avLst/>
          </a:prstGeom>
        </p:spPr>
      </p:pic>
      <p:pic>
        <p:nvPicPr>
          <p:cNvPr id="11" name="Picture 10">
            <a:extLst>
              <a:ext uri="{FF2B5EF4-FFF2-40B4-BE49-F238E27FC236}">
                <a16:creationId xmlns:a16="http://schemas.microsoft.com/office/drawing/2014/main" id="{8C3F874E-F5AA-475F-B1E7-5D8ABC54C20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57380" y="5055621"/>
            <a:ext cx="708800" cy="939759"/>
          </a:xfrm>
          <a:prstGeom prst="rect">
            <a:avLst/>
          </a:prstGeom>
        </p:spPr>
      </p:pic>
    </p:spTree>
    <p:extLst>
      <p:ext uri="{BB962C8B-B14F-4D97-AF65-F5344CB8AC3E}">
        <p14:creationId xmlns:p14="http://schemas.microsoft.com/office/powerpoint/2010/main" val="19630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Welcome!</a:t>
            </a:r>
          </a:p>
        </p:txBody>
      </p:sp>
      <p:sp>
        <p:nvSpPr>
          <p:cNvPr id="3" name="Title 1"/>
          <p:cNvSpPr txBox="1">
            <a:spLocks/>
          </p:cNvSpPr>
          <p:nvPr/>
        </p:nvSpPr>
        <p:spPr>
          <a:xfrm>
            <a:off x="1959428" y="861907"/>
            <a:ext cx="8229600" cy="549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2800" b="0" dirty="0">
                <a:solidFill>
                  <a:srgbClr val="C45517"/>
                </a:solidFill>
                <a:latin typeface="Arial" panose="020B0604020202020204" pitchFamily="34" charset="0"/>
                <a:cs typeface="Arial" panose="020B0604020202020204" pitchFamily="34" charset="0"/>
              </a:rPr>
              <a:t>Welcome New Faculty!</a:t>
            </a:r>
          </a:p>
        </p:txBody>
      </p:sp>
      <p:sp>
        <p:nvSpPr>
          <p:cNvPr id="12" name="Rectangle 11">
            <a:extLst>
              <a:ext uri="{FF2B5EF4-FFF2-40B4-BE49-F238E27FC236}">
                <a16:creationId xmlns:a16="http://schemas.microsoft.com/office/drawing/2014/main" id="{BF81304F-02DD-444F-BFB1-FE2BF1F51BF1}"/>
              </a:ext>
            </a:extLst>
          </p:cNvPr>
          <p:cNvSpPr/>
          <p:nvPr/>
        </p:nvSpPr>
        <p:spPr>
          <a:xfrm>
            <a:off x="117566" y="1713146"/>
            <a:ext cx="11913325" cy="2785378"/>
          </a:xfrm>
          <a:prstGeom prst="rect">
            <a:avLst/>
          </a:prstGeom>
        </p:spPr>
        <p:txBody>
          <a:bodyPr wrap="square" lIns="91440" tIns="45720" rIns="91440" bIns="45720" anchor="t">
            <a:spAutoFit/>
          </a:bodyPr>
          <a:lstStyle/>
          <a:p>
            <a:pPr lvl="1">
              <a:spcBef>
                <a:spcPts val="600"/>
              </a:spcBef>
            </a:pPr>
            <a:r>
              <a:rPr lang="en-US" sz="3200" dirty="0"/>
              <a:t>Dr. Qiang Ruan, ISOM                           							</a:t>
            </a:r>
          </a:p>
          <a:p>
            <a:pPr lvl="1">
              <a:spcBef>
                <a:spcPts val="600"/>
              </a:spcBef>
            </a:pPr>
            <a:endParaRPr lang="en-US" sz="3200" dirty="0"/>
          </a:p>
          <a:p>
            <a:pPr lvl="1">
              <a:spcBef>
                <a:spcPts val="600"/>
              </a:spcBef>
            </a:pPr>
            <a:endParaRPr lang="en-US" sz="3200" dirty="0"/>
          </a:p>
          <a:p>
            <a:pPr lvl="1">
              <a:spcBef>
                <a:spcPts val="600"/>
              </a:spcBef>
            </a:pPr>
            <a:r>
              <a:rPr lang="en-US" sz="3200" dirty="0"/>
              <a:t>Dr. Neshat Beheshti, ISOM							</a:t>
            </a:r>
          </a:p>
        </p:txBody>
      </p:sp>
      <p:pic>
        <p:nvPicPr>
          <p:cNvPr id="13" name="Picture 8">
            <a:extLst>
              <a:ext uri="{FF2B5EF4-FFF2-40B4-BE49-F238E27FC236}">
                <a16:creationId xmlns:a16="http://schemas.microsoft.com/office/drawing/2014/main" id="{6EE1DB3F-5C3C-4FF5-B056-48FC0E847D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3204" y="2403541"/>
            <a:ext cx="1204218" cy="1215472"/>
          </a:xfrm>
          <a:prstGeom prst="rect">
            <a:avLst/>
          </a:prstGeom>
        </p:spPr>
      </p:pic>
      <p:pic>
        <p:nvPicPr>
          <p:cNvPr id="14" name="Picture 13">
            <a:extLst>
              <a:ext uri="{FF2B5EF4-FFF2-40B4-BE49-F238E27FC236}">
                <a16:creationId xmlns:a16="http://schemas.microsoft.com/office/drawing/2014/main" id="{A3E427B6-3A33-4CEA-B528-A02BAA0B8B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1808" y="4574485"/>
            <a:ext cx="1052371" cy="1205005"/>
          </a:xfrm>
          <a:prstGeom prst="rect">
            <a:avLst/>
          </a:prstGeom>
        </p:spPr>
      </p:pic>
    </p:spTree>
    <p:extLst>
      <p:ext uri="{BB962C8B-B14F-4D97-AF65-F5344CB8AC3E}">
        <p14:creationId xmlns:p14="http://schemas.microsoft.com/office/powerpoint/2010/main" val="23835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Welcome!</a:t>
            </a:r>
          </a:p>
        </p:txBody>
      </p:sp>
      <p:sp>
        <p:nvSpPr>
          <p:cNvPr id="3" name="Title 1"/>
          <p:cNvSpPr txBox="1">
            <a:spLocks/>
          </p:cNvSpPr>
          <p:nvPr/>
        </p:nvSpPr>
        <p:spPr>
          <a:xfrm>
            <a:off x="1959428" y="861907"/>
            <a:ext cx="8229600" cy="549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2800" b="0" dirty="0">
                <a:solidFill>
                  <a:srgbClr val="C45517"/>
                </a:solidFill>
                <a:latin typeface="Arial" panose="020B0604020202020204" pitchFamily="34" charset="0"/>
                <a:cs typeface="Arial" panose="020B0604020202020204" pitchFamily="34" charset="0"/>
              </a:rPr>
              <a:t>Welcome New Staff!</a:t>
            </a:r>
          </a:p>
        </p:txBody>
      </p:sp>
      <p:sp>
        <p:nvSpPr>
          <p:cNvPr id="7" name="Rectangle 6">
            <a:extLst>
              <a:ext uri="{FF2B5EF4-FFF2-40B4-BE49-F238E27FC236}">
                <a16:creationId xmlns:a16="http://schemas.microsoft.com/office/drawing/2014/main" id="{7487EBD8-20BD-4ABC-9D87-45801B64A315}"/>
              </a:ext>
            </a:extLst>
          </p:cNvPr>
          <p:cNvSpPr/>
          <p:nvPr/>
        </p:nvSpPr>
        <p:spPr>
          <a:xfrm>
            <a:off x="569741" y="1576101"/>
            <a:ext cx="10672354" cy="3954929"/>
          </a:xfrm>
          <a:prstGeom prst="rect">
            <a:avLst/>
          </a:prstGeom>
        </p:spPr>
        <p:txBody>
          <a:bodyPr wrap="square" lIns="91440" tIns="45720" rIns="91440" bIns="45720" anchor="t">
            <a:spAutoFit/>
          </a:bodyPr>
          <a:lstStyle/>
          <a:p>
            <a:pPr lvl="1">
              <a:spcBef>
                <a:spcPts val="600"/>
              </a:spcBef>
            </a:pPr>
            <a:r>
              <a:rPr lang="en-US" sz="2400" dirty="0"/>
              <a:t>Jason Pooler, Academic Advisor II, UG			Kathy Mendez, Support 								Specialist II, ECON</a:t>
            </a:r>
          </a:p>
          <a:p>
            <a:pPr lvl="1">
              <a:spcBef>
                <a:spcPts val="600"/>
              </a:spcBef>
            </a:pPr>
            <a:endParaRPr lang="en-US" sz="2400" dirty="0"/>
          </a:p>
          <a:p>
            <a:pPr lvl="1">
              <a:spcBef>
                <a:spcPts val="600"/>
              </a:spcBef>
            </a:pPr>
            <a:endParaRPr lang="en-US" sz="2400" dirty="0"/>
          </a:p>
          <a:p>
            <a:pPr lvl="1">
              <a:spcBef>
                <a:spcPts val="600"/>
              </a:spcBef>
            </a:pPr>
            <a:r>
              <a:rPr lang="en-US" sz="2400" dirty="0"/>
              <a:t>Adam Majors, Graduate Recruiter – FTW Campus</a:t>
            </a:r>
            <a:endParaRPr lang="en-US" sz="2400" dirty="0">
              <a:cs typeface="Calibri"/>
            </a:endParaRPr>
          </a:p>
          <a:p>
            <a:pPr lvl="1">
              <a:spcBef>
                <a:spcPts val="600"/>
              </a:spcBef>
            </a:pPr>
            <a:endParaRPr lang="en-US" sz="2400" dirty="0"/>
          </a:p>
          <a:p>
            <a:pPr lvl="1">
              <a:spcBef>
                <a:spcPts val="600"/>
              </a:spcBef>
            </a:pPr>
            <a:endParaRPr lang="en-US" sz="2400" dirty="0"/>
          </a:p>
          <a:p>
            <a:pPr lvl="1">
              <a:spcBef>
                <a:spcPts val="600"/>
              </a:spcBef>
            </a:pPr>
            <a:endParaRPr lang="en-US" sz="2400" dirty="0"/>
          </a:p>
          <a:p>
            <a:pPr lvl="1">
              <a:spcBef>
                <a:spcPts val="600"/>
              </a:spcBef>
            </a:pPr>
            <a:r>
              <a:rPr lang="en-US" sz="2400" dirty="0"/>
              <a:t>Adrienne King, Advisor I, UG</a:t>
            </a:r>
          </a:p>
        </p:txBody>
      </p:sp>
      <p:pic>
        <p:nvPicPr>
          <p:cNvPr id="8" name="Picture 7">
            <a:extLst>
              <a:ext uri="{FF2B5EF4-FFF2-40B4-BE49-F238E27FC236}">
                <a16:creationId xmlns:a16="http://schemas.microsoft.com/office/drawing/2014/main" id="{C08AAFE6-945E-4866-8DB3-B67E2B30A8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30737" y="2144557"/>
            <a:ext cx="1462034" cy="995426"/>
          </a:xfrm>
          <a:prstGeom prst="rect">
            <a:avLst/>
          </a:prstGeom>
        </p:spPr>
      </p:pic>
      <p:pic>
        <p:nvPicPr>
          <p:cNvPr id="9" name="Picture 8">
            <a:extLst>
              <a:ext uri="{FF2B5EF4-FFF2-40B4-BE49-F238E27FC236}">
                <a16:creationId xmlns:a16="http://schemas.microsoft.com/office/drawing/2014/main" id="{3E32257A-6724-4A4A-B096-81E462CD59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96662" y="3837793"/>
            <a:ext cx="1496109" cy="995426"/>
          </a:xfrm>
          <a:prstGeom prst="rect">
            <a:avLst/>
          </a:prstGeom>
        </p:spPr>
      </p:pic>
      <p:pic>
        <p:nvPicPr>
          <p:cNvPr id="10" name="Picture 9" descr="A person taking a selfie&#10;&#10;Description automatically generated">
            <a:extLst>
              <a:ext uri="{FF2B5EF4-FFF2-40B4-BE49-F238E27FC236}">
                <a16:creationId xmlns:a16="http://schemas.microsoft.com/office/drawing/2014/main" id="{D44BDDD3-FD38-4EDE-8C61-1F002FE7C5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138657" y="2638872"/>
            <a:ext cx="1370195" cy="1027646"/>
          </a:xfrm>
          <a:prstGeom prst="rect">
            <a:avLst/>
          </a:prstGeom>
        </p:spPr>
      </p:pic>
    </p:spTree>
    <p:extLst>
      <p:ext uri="{BB962C8B-B14F-4D97-AF65-F5344CB8AC3E}">
        <p14:creationId xmlns:p14="http://schemas.microsoft.com/office/powerpoint/2010/main" val="80676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er Girls Blog: &lt;strong&gt;Congratulations&lt;/strong&gt; to the winners!">
            <a:extLst>
              <a:ext uri="{FF2B5EF4-FFF2-40B4-BE49-F238E27FC236}">
                <a16:creationId xmlns:a16="http://schemas.microsoft.com/office/drawing/2014/main" id="{3EF7FD31-3E16-4E35-8773-ED55E896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896" y="181176"/>
            <a:ext cx="2857500" cy="1905000"/>
          </a:xfrm>
          <a:prstGeom prst="rect">
            <a:avLst/>
          </a:prstGeom>
        </p:spPr>
      </p:pic>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Teaching Awards</a:t>
            </a:r>
          </a:p>
        </p:txBody>
      </p:sp>
      <p:sp>
        <p:nvSpPr>
          <p:cNvPr id="15" name="Title 1">
            <a:extLst>
              <a:ext uri="{FF2B5EF4-FFF2-40B4-BE49-F238E27FC236}">
                <a16:creationId xmlns:a16="http://schemas.microsoft.com/office/drawing/2014/main" id="{41356EA6-D235-482F-8165-6521B2CB750F}"/>
              </a:ext>
            </a:extLst>
          </p:cNvPr>
          <p:cNvSpPr txBox="1">
            <a:spLocks/>
          </p:cNvSpPr>
          <p:nvPr/>
        </p:nvSpPr>
        <p:spPr>
          <a:xfrm>
            <a:off x="1959428" y="861907"/>
            <a:ext cx="8229600" cy="549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2800" b="0" dirty="0">
                <a:solidFill>
                  <a:srgbClr val="F58026"/>
                </a:solidFill>
                <a:latin typeface="Arial" panose="020B0604020202020204" pitchFamily="34" charset="0"/>
                <a:cs typeface="Arial" panose="020B0604020202020204" pitchFamily="34" charset="0"/>
              </a:rPr>
              <a:t>(from Spring)</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05301" y="1599344"/>
            <a:ext cx="9505573" cy="4524315"/>
          </a:xfrm>
          <a:prstGeom prst="rect">
            <a:avLst/>
          </a:prstGeom>
          <a:noFill/>
        </p:spPr>
        <p:txBody>
          <a:bodyPr wrap="square" lIns="91440" rtlCol="0" anchor="ctr">
            <a:spAutoFit/>
          </a:bodyPr>
          <a:lstStyle/>
          <a:p>
            <a:r>
              <a:rPr lang="en-US" sz="2400" dirty="0"/>
              <a:t>Teaching Awards Committee:</a:t>
            </a:r>
          </a:p>
          <a:p>
            <a:r>
              <a:rPr lang="en-US" sz="2400" dirty="0"/>
              <a:t>	Drs. Crowder, Freling, Tom Hall, Lavelle, Nerur, Sarkar</a:t>
            </a:r>
          </a:p>
          <a:p>
            <a:endParaRPr lang="en-US" sz="2000" dirty="0"/>
          </a:p>
          <a:p>
            <a:r>
              <a:rPr lang="en-US" sz="2400" dirty="0"/>
              <a:t>Outstanding Graduate Teaching Associate:   </a:t>
            </a:r>
            <a:r>
              <a:rPr lang="en-US" sz="2400" b="1" dirty="0"/>
              <a:t>Anh Tuan Nguyen </a:t>
            </a:r>
            <a:r>
              <a:rPr lang="en-US" sz="2400" dirty="0"/>
              <a:t>(FINA)</a:t>
            </a:r>
          </a:p>
          <a:p>
            <a:endParaRPr lang="en-US" sz="2000" dirty="0"/>
          </a:p>
          <a:p>
            <a:r>
              <a:rPr lang="en-US" sz="2400" dirty="0"/>
              <a:t>Outstanding Adjunct Instructor:   </a:t>
            </a:r>
            <a:r>
              <a:rPr lang="en-US" sz="2400" b="1" dirty="0"/>
              <a:t>Matthew Hirst </a:t>
            </a:r>
            <a:r>
              <a:rPr lang="en-US" sz="2400" dirty="0"/>
              <a:t>(MANA)</a:t>
            </a:r>
          </a:p>
          <a:p>
            <a:endParaRPr lang="en-US" sz="2000" dirty="0"/>
          </a:p>
          <a:p>
            <a:r>
              <a:rPr lang="en-US" sz="2400" dirty="0"/>
              <a:t>Outstanding Non-Tenure-Track Faculty:   </a:t>
            </a:r>
            <a:r>
              <a:rPr lang="en-US" sz="2400" b="1" dirty="0"/>
              <a:t>Stan Seat </a:t>
            </a:r>
            <a:r>
              <a:rPr lang="en-US" sz="2400" dirty="0"/>
              <a:t>(ACCT)</a:t>
            </a:r>
          </a:p>
          <a:p>
            <a:endParaRPr lang="en-US" sz="2000" dirty="0"/>
          </a:p>
          <a:p>
            <a:r>
              <a:rPr lang="en-US" sz="2400" dirty="0"/>
              <a:t>Outstanding Undergraduate Teaching:   </a:t>
            </a:r>
            <a:r>
              <a:rPr lang="en-US" sz="2400" b="1" dirty="0"/>
              <a:t>David Rakowski </a:t>
            </a:r>
            <a:r>
              <a:rPr lang="en-US" sz="2400" dirty="0"/>
              <a:t>(FINA)</a:t>
            </a:r>
          </a:p>
          <a:p>
            <a:endParaRPr lang="en-US" sz="2000" dirty="0"/>
          </a:p>
          <a:p>
            <a:r>
              <a:rPr lang="en-US" sz="2400" dirty="0"/>
              <a:t>Outstanding Graduate Teaching:  </a:t>
            </a:r>
            <a:r>
              <a:rPr lang="en-US" sz="2400" b="1" dirty="0"/>
              <a:t>Sriram Villupuram </a:t>
            </a:r>
            <a:r>
              <a:rPr lang="en-US" sz="2400" dirty="0"/>
              <a:t>(FINA)</a:t>
            </a:r>
          </a:p>
          <a:p>
            <a:endParaRPr lang="en-US" sz="1200" dirty="0"/>
          </a:p>
        </p:txBody>
      </p:sp>
    </p:spTree>
    <p:extLst>
      <p:ext uri="{BB962C8B-B14F-4D97-AF65-F5344CB8AC3E}">
        <p14:creationId xmlns:p14="http://schemas.microsoft.com/office/powerpoint/2010/main" val="336626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er Girls Blog: &lt;strong&gt;Congratulations&lt;/strong&gt; to the winners!">
            <a:extLst>
              <a:ext uri="{FF2B5EF4-FFF2-40B4-BE49-F238E27FC236}">
                <a16:creationId xmlns:a16="http://schemas.microsoft.com/office/drawing/2014/main" id="{3EF7FD31-3E16-4E35-8773-ED55E896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896" y="181176"/>
            <a:ext cx="2857500" cy="1905000"/>
          </a:xfrm>
          <a:prstGeom prst="rect">
            <a:avLst/>
          </a:prstGeom>
        </p:spPr>
      </p:pic>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Congratulations!</a:t>
            </a:r>
          </a:p>
        </p:txBody>
      </p:sp>
      <p:sp>
        <p:nvSpPr>
          <p:cNvPr id="15" name="Title 1">
            <a:extLst>
              <a:ext uri="{FF2B5EF4-FFF2-40B4-BE49-F238E27FC236}">
                <a16:creationId xmlns:a16="http://schemas.microsoft.com/office/drawing/2014/main" id="{41356EA6-D235-482F-8165-6521B2CB750F}"/>
              </a:ext>
            </a:extLst>
          </p:cNvPr>
          <p:cNvSpPr txBox="1">
            <a:spLocks/>
          </p:cNvSpPr>
          <p:nvPr/>
        </p:nvSpPr>
        <p:spPr>
          <a:xfrm>
            <a:off x="1959428" y="861907"/>
            <a:ext cx="8229600" cy="549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2800" b="0" dirty="0">
                <a:solidFill>
                  <a:srgbClr val="F58026"/>
                </a:solidFill>
                <a:latin typeface="Arial" panose="020B0604020202020204" pitchFamily="34" charset="0"/>
                <a:cs typeface="Arial" panose="020B0604020202020204" pitchFamily="34" charset="0"/>
              </a:rPr>
              <a:t>Faculty Promotions</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21441" y="2276575"/>
            <a:ext cx="9505573" cy="1200329"/>
          </a:xfrm>
          <a:prstGeom prst="rect">
            <a:avLst/>
          </a:prstGeom>
          <a:noFill/>
        </p:spPr>
        <p:txBody>
          <a:bodyPr wrap="square" lIns="91440" rtlCol="0" anchor="ctr">
            <a:spAutoFit/>
          </a:bodyPr>
          <a:lstStyle/>
          <a:p>
            <a:r>
              <a:rPr lang="en-US" sz="3200" b="1" dirty="0"/>
              <a:t>Christy Spivey</a:t>
            </a:r>
            <a:r>
              <a:rPr lang="en-US" sz="3200" dirty="0"/>
              <a:t>, ECON</a:t>
            </a:r>
          </a:p>
          <a:p>
            <a:r>
              <a:rPr lang="en-US" sz="2400" dirty="0"/>
              <a:t>- </a:t>
            </a:r>
            <a:r>
              <a:rPr lang="en-US" sz="2800" dirty="0"/>
              <a:t>Promoted from Clinical Associate Professor to Clinical Professor</a:t>
            </a:r>
          </a:p>
          <a:p>
            <a:endParaRPr lang="en-US" sz="1200" dirty="0"/>
          </a:p>
        </p:txBody>
      </p:sp>
    </p:spTree>
    <p:extLst>
      <p:ext uri="{BB962C8B-B14F-4D97-AF65-F5344CB8AC3E}">
        <p14:creationId xmlns:p14="http://schemas.microsoft.com/office/powerpoint/2010/main" val="371150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eader Girls Blog: &lt;strong&gt;Congratulations&lt;/strong&gt; to the winners!">
            <a:extLst>
              <a:ext uri="{FF2B5EF4-FFF2-40B4-BE49-F238E27FC236}">
                <a16:creationId xmlns:a16="http://schemas.microsoft.com/office/drawing/2014/main" id="{3EF7FD31-3E16-4E35-8773-ED55E896F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896" y="181176"/>
            <a:ext cx="2857500" cy="1905000"/>
          </a:xfrm>
          <a:prstGeom prst="rect">
            <a:avLst/>
          </a:prstGeom>
        </p:spPr>
      </p:pic>
      <p:sp>
        <p:nvSpPr>
          <p:cNvPr id="14" name="Title 1">
            <a:extLst>
              <a:ext uri="{FF2B5EF4-FFF2-40B4-BE49-F238E27FC236}">
                <a16:creationId xmlns:a16="http://schemas.microsoft.com/office/drawing/2014/main" id="{94F2418D-977E-46D8-9F8E-45A811CDC2C5}"/>
              </a:ext>
            </a:extLst>
          </p:cNvPr>
          <p:cNvSpPr txBox="1">
            <a:spLocks/>
          </p:cNvSpPr>
          <p:nvPr/>
        </p:nvSpPr>
        <p:spPr>
          <a:xfrm>
            <a:off x="1959428" y="279241"/>
            <a:ext cx="8229600" cy="85725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Congratulations!</a:t>
            </a:r>
          </a:p>
        </p:txBody>
      </p:sp>
      <p:sp>
        <p:nvSpPr>
          <p:cNvPr id="15" name="Title 1">
            <a:extLst>
              <a:ext uri="{FF2B5EF4-FFF2-40B4-BE49-F238E27FC236}">
                <a16:creationId xmlns:a16="http://schemas.microsoft.com/office/drawing/2014/main" id="{41356EA6-D235-482F-8165-6521B2CB750F}"/>
              </a:ext>
            </a:extLst>
          </p:cNvPr>
          <p:cNvSpPr txBox="1">
            <a:spLocks/>
          </p:cNvSpPr>
          <p:nvPr/>
        </p:nvSpPr>
        <p:spPr>
          <a:xfrm>
            <a:off x="1959428" y="861907"/>
            <a:ext cx="8229600" cy="549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tx1"/>
                </a:solidFill>
                <a:latin typeface="+mj-lt"/>
                <a:ea typeface="+mj-ea"/>
                <a:cs typeface="+mj-cs"/>
              </a:defRPr>
            </a:lvl1pPr>
          </a:lstStyle>
          <a:p>
            <a:r>
              <a:rPr lang="en-US" sz="2800" b="0" dirty="0">
                <a:solidFill>
                  <a:srgbClr val="F58026"/>
                </a:solidFill>
                <a:latin typeface="Arial" panose="020B0604020202020204" pitchFamily="34" charset="0"/>
                <a:cs typeface="Arial" panose="020B0604020202020204" pitchFamily="34" charset="0"/>
              </a:rPr>
              <a:t>Staff Promotions</a:t>
            </a:r>
          </a:p>
        </p:txBody>
      </p:sp>
      <p:sp>
        <p:nvSpPr>
          <p:cNvPr id="16" name="TextBox 15">
            <a:extLst>
              <a:ext uri="{FF2B5EF4-FFF2-40B4-BE49-F238E27FC236}">
                <a16:creationId xmlns:a16="http://schemas.microsoft.com/office/drawing/2014/main" id="{CB26718D-5BA5-4DF7-9D9C-8D594A678D3A}"/>
              </a:ext>
            </a:extLst>
          </p:cNvPr>
          <p:cNvSpPr txBox="1"/>
          <p:nvPr/>
        </p:nvSpPr>
        <p:spPr>
          <a:xfrm>
            <a:off x="1321441" y="2276575"/>
            <a:ext cx="9505573" cy="1200329"/>
          </a:xfrm>
          <a:prstGeom prst="rect">
            <a:avLst/>
          </a:prstGeom>
          <a:noFill/>
        </p:spPr>
        <p:txBody>
          <a:bodyPr wrap="square" lIns="91440" rtlCol="0" anchor="ctr">
            <a:spAutoFit/>
          </a:bodyPr>
          <a:lstStyle/>
          <a:p>
            <a:r>
              <a:rPr lang="en-US" sz="3200" b="1" dirty="0"/>
              <a:t>Ellen Long</a:t>
            </a:r>
            <a:r>
              <a:rPr lang="en-US" sz="3200" dirty="0"/>
              <a:t>, UG Adv</a:t>
            </a:r>
          </a:p>
          <a:p>
            <a:r>
              <a:rPr lang="en-US" sz="2400" dirty="0"/>
              <a:t>- </a:t>
            </a:r>
            <a:r>
              <a:rPr lang="en-US" sz="2800" dirty="0"/>
              <a:t>Academic Advisor II </a:t>
            </a:r>
          </a:p>
          <a:p>
            <a:endParaRPr lang="en-US" sz="1200" dirty="0"/>
          </a:p>
        </p:txBody>
      </p:sp>
    </p:spTree>
    <p:extLst>
      <p:ext uri="{BB962C8B-B14F-4D97-AF65-F5344CB8AC3E}">
        <p14:creationId xmlns:p14="http://schemas.microsoft.com/office/powerpoint/2010/main" val="15905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ppt_y</p:attrName>
                                        </p:attrNameLst>
                                      </p:cBhvr>
                                      <p:tavLst>
                                        <p:tav tm="0">
                                          <p:val>
                                            <p:strVal val="#ppt_y+#ppt_h*1.125000"/>
                                          </p:val>
                                        </p:tav>
                                        <p:tav tm="100000">
                                          <p:val>
                                            <p:strVal val="#ppt_y"/>
                                          </p:val>
                                        </p:tav>
                                      </p:tavLst>
                                    </p:anim>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C8C0E049EA1B4CA6D5BACE55F29121" ma:contentTypeVersion="13" ma:contentTypeDescription="Create a new document." ma:contentTypeScope="" ma:versionID="83ea0a21dc4c119203a717b520a2efdc">
  <xsd:schema xmlns:xsd="http://www.w3.org/2001/XMLSchema" xmlns:xs="http://www.w3.org/2001/XMLSchema" xmlns:p="http://schemas.microsoft.com/office/2006/metadata/properties" xmlns:ns3="70106530-5114-4580-8ecc-f2c5d3db7b7c" xmlns:ns4="4434219c-58da-4c08-a29c-f037e5676ad3" targetNamespace="http://schemas.microsoft.com/office/2006/metadata/properties" ma:root="true" ma:fieldsID="93724ddfc249804e660cb3ff4111b474" ns3:_="" ns4:_="">
    <xsd:import namespace="70106530-5114-4580-8ecc-f2c5d3db7b7c"/>
    <xsd:import namespace="4434219c-58da-4c08-a29c-f037e5676ad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06530-5114-4580-8ecc-f2c5d3db7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34219c-58da-4c08-a29c-f037e5676a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320613-6DBE-4323-BEAC-8C87A66E0254}">
  <ds:schemaRefs>
    <ds:schemaRef ds:uri="http://schemas.microsoft.com/sharepoint/v3/contenttype/forms"/>
  </ds:schemaRefs>
</ds:datastoreItem>
</file>

<file path=customXml/itemProps2.xml><?xml version="1.0" encoding="utf-8"?>
<ds:datastoreItem xmlns:ds="http://schemas.openxmlformats.org/officeDocument/2006/customXml" ds:itemID="{541C1FB3-027D-47AE-ACDD-7A6C60E626BF}">
  <ds:schemaRefs>
    <ds:schemaRef ds:uri="http://purl.org/dc/dcmitype/"/>
    <ds:schemaRef ds:uri="http://schemas.microsoft.com/office/2006/documentManagement/types"/>
    <ds:schemaRef ds:uri="70106530-5114-4580-8ecc-f2c5d3db7b7c"/>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purl.org/dc/elements/1.1/"/>
    <ds:schemaRef ds:uri="4434219c-58da-4c08-a29c-f037e5676ad3"/>
    <ds:schemaRef ds:uri="http://www.w3.org/XML/1998/namespace"/>
  </ds:schemaRefs>
</ds:datastoreItem>
</file>

<file path=customXml/itemProps3.xml><?xml version="1.0" encoding="utf-8"?>
<ds:datastoreItem xmlns:ds="http://schemas.openxmlformats.org/officeDocument/2006/customXml" ds:itemID="{6F4CAE19-4817-428C-9E09-BA93378E3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106530-5114-4580-8ecc-f2c5d3db7b7c"/>
    <ds:schemaRef ds:uri="4434219c-58da-4c08-a29c-f037e5676a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19156</TotalTime>
  <Words>1356</Words>
  <Application>Microsoft Office PowerPoint</Application>
  <PresentationFormat>Widescreen</PresentationFormat>
  <Paragraphs>236</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Amasis MT Pro Light</vt:lpstr>
      <vt:lpstr>Arial</vt:lpstr>
      <vt:lpstr>Calibri</vt:lpstr>
      <vt:lpstr>Calibri Light</vt:lpstr>
      <vt:lpstr>Century Gothic</vt:lpstr>
      <vt:lpstr>Ebrima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students are extremely diverse, a KEY STRENGTH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Arlington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Martinez, Myalinda</dc:creator>
  <cp:lastModifiedBy>Findley, Mary</cp:lastModifiedBy>
  <cp:revision>79</cp:revision>
  <dcterms:created xsi:type="dcterms:W3CDTF">2020-04-24T22:01:16Z</dcterms:created>
  <dcterms:modified xsi:type="dcterms:W3CDTF">2021-09-10T15:50:31Z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0x0101009FC8C0E049EA1B4CA6D5BACE55F29121</vt:lpwstr>
  </property>
</Properties>
</file>