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8" r:id="rId5"/>
    <p:sldId id="293" r:id="rId6"/>
    <p:sldId id="280" r:id="rId7"/>
    <p:sldId id="281" r:id="rId8"/>
    <p:sldId id="282" r:id="rId9"/>
    <p:sldId id="284" r:id="rId10"/>
    <p:sldId id="285" r:id="rId11"/>
    <p:sldId id="286" r:id="rId12"/>
    <p:sldId id="294" r:id="rId13"/>
    <p:sldId id="297" r:id="rId14"/>
    <p:sldId id="299" r:id="rId15"/>
    <p:sldId id="300" r:id="rId16"/>
    <p:sldId id="298" r:id="rId17"/>
    <p:sldId id="287" r:id="rId18"/>
    <p:sldId id="288" r:id="rId19"/>
    <p:sldId id="295" r:id="rId20"/>
    <p:sldId id="296" r:id="rId21"/>
    <p:sldId id="289" r:id="rId22"/>
    <p:sldId id="3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ez, Myalinda" initials="MM" lastIdx="1" clrIdx="0">
    <p:extLst>
      <p:ext uri="{19B8F6BF-5375-455C-9EA6-DF929625EA0E}">
        <p15:presenceInfo xmlns:p15="http://schemas.microsoft.com/office/powerpoint/2012/main" userId="S::myalinda.martinez@uta.edu::4bfce666-4796-442b-8245-2efd9013a9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B1"/>
    <a:srgbClr val="D4EFFC"/>
    <a:srgbClr val="00447C"/>
    <a:srgbClr val="F58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6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4183E-CEA2-4712-A965-E13FA29C0550}" type="datetimeFigureOut">
              <a:rPr lang="en-US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41889-EF34-4419-B8CB-F652A79CA2C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uta.edu/business/marketing-and-communications.php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Powerpoint</a:t>
            </a:r>
            <a:r>
              <a:rPr lang="en-US" dirty="0"/>
              <a:t> backgrounds are locked. You are able to still adjust the text boxes. You can edit the boxes size, location, font color, font size, etc. </a:t>
            </a:r>
            <a:endParaRPr lang="en-US"/>
          </a:p>
          <a:p>
            <a:endParaRPr lang="en-US" dirty="0">
              <a:cs typeface="+mn-lt"/>
            </a:endParaRPr>
          </a:p>
          <a:p>
            <a:r>
              <a:rPr lang="en-US" dirty="0"/>
              <a:t>If you have a change request, please send a request to the Marketing and Communications request portal. 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hlinkClick r:id="rId3"/>
              </a:rPr>
              <a:t>https://resources.uta.edu/business/marketing-and-communications.php</a:t>
            </a:r>
            <a:endParaRPr lang="en-US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41889-EF34-4419-B8CB-F652A79CA2C8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3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4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9260-DCE8-4B75-AB55-84D129E06AF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060-8F02-4C47-B069-8666BA3A5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8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9260-DCE8-4B75-AB55-84D129E06AF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060-8F02-4C47-B069-8666BA3A5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14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9260-DCE8-4B75-AB55-84D129E06AF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060-8F02-4C47-B069-8666BA3A5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45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9260-DCE8-4B75-AB55-84D129E06AF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060-8F02-4C47-B069-8666BA3A5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7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9260-DCE8-4B75-AB55-84D129E06AF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060-8F02-4C47-B069-8666BA3A5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44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9260-DCE8-4B75-AB55-84D129E06AF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060-8F02-4C47-B069-8666BA3A5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37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9260-DCE8-4B75-AB55-84D129E06AF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060-8F02-4C47-B069-8666BA3A5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98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9260-DCE8-4B75-AB55-84D129E06AF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060-8F02-4C47-B069-8666BA3A5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6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2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4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" y="0"/>
            <a:ext cx="12182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5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1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8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44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9260-DCE8-4B75-AB55-84D129E06AF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060-8F02-4C47-B069-8666BA3A5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9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89260-DCE8-4B75-AB55-84D129E06AF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9060-8F02-4C47-B069-8666BA3A5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2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69" r:id="rId3"/>
    <p:sldLayoutId id="2147483664" r:id="rId4"/>
    <p:sldLayoutId id="2147483665" r:id="rId5"/>
    <p:sldLayoutId id="2147483668" r:id="rId6"/>
    <p:sldLayoutId id="2147483671" r:id="rId7"/>
    <p:sldLayoutId id="2147483649" r:id="rId8"/>
    <p:sldLayoutId id="2147483651" r:id="rId9"/>
    <p:sldLayoutId id="2147483650" r:id="rId10"/>
    <p:sldLayoutId id="2147483652" r:id="rId11"/>
    <p:sldLayoutId id="2147483653" r:id="rId12"/>
    <p:sldLayoutId id="2147483654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uta.edu/commencement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516" y="3793380"/>
            <a:ext cx="801862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>
                <a:solidFill>
                  <a:schemeClr val="bg1"/>
                </a:solidFill>
                <a:latin typeface="Arial"/>
              </a:rPr>
              <a:t>Faculty/Staff Meeting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516" y="4334554"/>
            <a:ext cx="53259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58026"/>
                </a:solidFill>
                <a:latin typeface="Arial"/>
              </a:rPr>
              <a:t>December 4, 2020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06587" y="4831264"/>
            <a:ext cx="4886964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80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0600" y="307816"/>
            <a:ext cx="10248900" cy="8572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Diversity, Racial Equity, and Inclusion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3CF197-C253-4BD6-A37B-897B857D43F7}"/>
              </a:ext>
            </a:extLst>
          </p:cNvPr>
          <p:cNvSpPr txBox="1"/>
          <p:nvPr/>
        </p:nvSpPr>
        <p:spPr>
          <a:xfrm>
            <a:off x="1508125" y="1661067"/>
            <a:ext cx="84201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dirty="0" smtClean="0"/>
              <a:t>Dr. Myrtle Bell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 descr="Article: Leading with cognitive diversity in the face of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5" y="4444603"/>
            <a:ext cx="2266950" cy="1275159"/>
          </a:xfrm>
          <a:prstGeom prst="rect">
            <a:avLst/>
          </a:prstGeom>
        </p:spPr>
      </p:pic>
      <p:pic>
        <p:nvPicPr>
          <p:cNvPr id="5" name="Picture 4" descr="Cultural Competency: A Vital Skill for a 21st Century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8" y="4198548"/>
            <a:ext cx="3676650" cy="1521214"/>
          </a:xfrm>
          <a:prstGeom prst="rect">
            <a:avLst/>
          </a:prstGeom>
        </p:spPr>
      </p:pic>
      <p:pic>
        <p:nvPicPr>
          <p:cNvPr id="6" name="Picture 5" descr="Fostering ‘Quiet Inclusion’ | smartcasuallaw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50" y="4444603"/>
            <a:ext cx="3073592" cy="127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8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6C0769-3C76-402C-A524-3ED6FA1F9FDB}"/>
              </a:ext>
            </a:extLst>
          </p:cNvPr>
          <p:cNvSpPr/>
          <p:nvPr/>
        </p:nvSpPr>
        <p:spPr>
          <a:xfrm>
            <a:off x="436228" y="1656899"/>
            <a:ext cx="6149130" cy="4351338"/>
          </a:xfrm>
          <a:prstGeom prst="rect">
            <a:avLst/>
          </a:prstGeom>
          <a:solidFill>
            <a:srgbClr val="0D67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749F3-D0F5-4A07-A74E-97B25D89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6719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D67B1"/>
                </a:solidFill>
                <a:latin typeface="Century Gothic" panose="020B0502020202020204" pitchFamily="34" charset="0"/>
              </a:rPr>
              <a:t>University of Texas at Arlington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1C734-C6F5-4365-96BF-0AEDCC287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74" y="1743978"/>
            <a:ext cx="6149130" cy="479978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Majority-Minority, Hispanic-Serving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UTA graduates most African-American undergraduate and Masters students in Texas</a:t>
            </a:r>
          </a:p>
          <a:p>
            <a:pPr lvl="1">
              <a:lnSpc>
                <a:spcPct val="100000"/>
              </a:lnSpc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#2 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Top Business School with most domestic minorities (Poets &amp; Quants, 2020)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College of Business Student Population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24% White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28% Hispanic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11% African American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16% Asian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 18% International, 3% Multi-racial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43% Female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Average Age: 25.5 years 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28% of students have gross family income  </a:t>
            </a:r>
            <a:r>
              <a:rPr lang="en-US" sz="1400" dirty="0">
                <a:solidFill>
                  <a:schemeClr val="accent2"/>
                </a:solidFill>
                <a:latin typeface="Century Gothic" panose="020B0502020202020204" pitchFamily="34" charset="0"/>
              </a:rPr>
              <a:t>&lt;  $20,000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44% Pell grant eligible</a:t>
            </a:r>
            <a:endParaRPr lang="en-US" sz="1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UT Arlington expects rise in COVID cases with fall opening | Fort Worth  Star-Telegram">
            <a:extLst>
              <a:ext uri="{FF2B5EF4-FFF2-40B4-BE49-F238E27FC236}">
                <a16:creationId xmlns:a16="http://schemas.microsoft.com/office/drawing/2014/main" id="{18BBDAEB-0C1E-49EE-BC48-1541A55A0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2"/>
          <a:stretch/>
        </p:blipFill>
        <p:spPr bwMode="auto">
          <a:xfrm>
            <a:off x="7224583" y="1656898"/>
            <a:ext cx="4218227" cy="274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3FA4-A8E0-4490-94A6-B3B70D2F8A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6" t="23380" r="29129" b="32358"/>
          <a:stretch/>
        </p:blipFill>
        <p:spPr>
          <a:xfrm>
            <a:off x="10431625" y="137465"/>
            <a:ext cx="1486677" cy="1237861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CE84040-DF8A-48FB-9548-87A85ACA3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>
                <a:latin typeface="Century Gothic" panose="020B0502020202020204" pitchFamily="34" charset="0"/>
              </a:rPr>
              <a:t>Diversity Partners | November 20th, 2020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1DA62D-A85F-4346-9B39-B86BB45792D6}"/>
              </a:ext>
            </a:extLst>
          </p:cNvPr>
          <p:cNvSpPr txBox="1"/>
          <p:nvPr/>
        </p:nvSpPr>
        <p:spPr>
          <a:xfrm>
            <a:off x="7153442" y="4551078"/>
            <a:ext cx="4602329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b="1" i="1" dirty="0">
                <a:latin typeface="Century Gothic" panose="020B0502020202020204" pitchFamily="34" charset="0"/>
              </a:rPr>
              <a:t>Diversity, Racial Equity, &amp; Inclusion Goal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entury Gothic" panose="020B0502020202020204" pitchFamily="34" charset="0"/>
              </a:rPr>
              <a:t>Be the university of choice for organizations seeking diverse business students who are knowledgeable about diversity among applicants, employees, customers, and constituents and have tangible skills for working in diverse environments.</a:t>
            </a:r>
          </a:p>
        </p:txBody>
      </p:sp>
    </p:spTree>
    <p:extLst>
      <p:ext uri="{BB962C8B-B14F-4D97-AF65-F5344CB8AC3E}">
        <p14:creationId xmlns:p14="http://schemas.microsoft.com/office/powerpoint/2010/main" val="1314086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47F2E-B053-4059-AFAE-821656A0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993483"/>
          </a:xfrm>
        </p:spPr>
        <p:txBody>
          <a:bodyPr/>
          <a:lstStyle/>
          <a:p>
            <a:r>
              <a:rPr lang="en-US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Outstanding, resilient students</a:t>
            </a:r>
            <a:endParaRPr lang="en-US" b="1" i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89071-C1E8-4088-9E44-7EA744E38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73" y="1255060"/>
            <a:ext cx="10515600" cy="510129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Century Gothic" panose="020B0502020202020204" pitchFamily="34" charset="0"/>
              </a:rPr>
              <a:t>Bre</a:t>
            </a:r>
            <a:r>
              <a:rPr lang="en-US" sz="2400" b="1" dirty="0">
                <a:latin typeface="Century Gothic" panose="020B0502020202020204" pitchFamily="34" charset="0"/>
              </a:rPr>
              <a:t> Jones, a Human Resources Major, is a 2020 Society for Human Resource Management Foundation Undergraduate Scholarship winner: 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 of 43 </a:t>
            </a:r>
            <a:r>
              <a:rPr lang="en-US" sz="2400" b="1" dirty="0">
                <a:latin typeface="Century Gothic" panose="020B0502020202020204" pitchFamily="34" charset="0"/>
              </a:rPr>
              <a:t>nationwide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latin typeface="Century Gothic" panose="020B0502020202020204" pitchFamily="34" charset="0"/>
              </a:rPr>
              <a:t>CPA testing success: </a:t>
            </a:r>
          </a:p>
          <a:p>
            <a:pPr lvl="1"/>
            <a:r>
              <a:rPr lang="en-US" sz="1800" b="1" dirty="0">
                <a:latin typeface="Century Gothic" panose="020B0502020202020204" pitchFamily="34" charset="0"/>
              </a:rPr>
              <a:t>UTA: 	50.4% pass rate, Avg age 32.1</a:t>
            </a:r>
          </a:p>
          <a:p>
            <a:pPr lvl="1"/>
            <a:r>
              <a:rPr lang="en-US" sz="1800" b="1" dirty="0">
                <a:latin typeface="Century Gothic" panose="020B0502020202020204" pitchFamily="34" charset="0"/>
              </a:rPr>
              <a:t>UTD: 	47.5% pass rate, Avg age 29.4</a:t>
            </a:r>
          </a:p>
          <a:p>
            <a:pPr lvl="1"/>
            <a:r>
              <a:rPr lang="en-US" sz="1800" b="1" dirty="0">
                <a:latin typeface="Century Gothic" panose="020B0502020202020204" pitchFamily="34" charset="0"/>
              </a:rPr>
              <a:t>UNT: 	43.4% pass rate, Avg age 32</a:t>
            </a:r>
          </a:p>
          <a:p>
            <a:pPr lvl="1"/>
            <a:endParaRPr lang="en-US" sz="1800" b="1" dirty="0">
              <a:latin typeface="Century Gothic" panose="020B0502020202020204" pitchFamily="34" charset="0"/>
            </a:endParaRPr>
          </a:p>
          <a:p>
            <a:pPr lvl="1"/>
            <a:r>
              <a:rPr lang="en-US" sz="1800" b="1" dirty="0">
                <a:latin typeface="Century Gothic" panose="020B0502020202020204" pitchFamily="34" charset="0"/>
              </a:rPr>
              <a:t>SMU: 	56.3% pass rate, Avg age 25.7</a:t>
            </a:r>
          </a:p>
          <a:p>
            <a:pPr lvl="1"/>
            <a:r>
              <a:rPr lang="en-US" sz="1800" b="1" dirty="0">
                <a:latin typeface="Century Gothic" panose="020B0502020202020204" pitchFamily="34" charset="0"/>
              </a:rPr>
              <a:t>TCU: 	67.3% pass rate, Avg age 25.7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>
                <a:latin typeface="Century Gothic" panose="020B0502020202020204" pitchFamily="34" charset="0"/>
              </a:rPr>
              <a:t>MSHRM program ranked top 5 or 6 in nation repeatedly.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>
                <a:latin typeface="Century Gothic" panose="020B0502020202020204" pitchFamily="34" charset="0"/>
              </a:rPr>
              <a:t>Beta Gamma Sigma, 2020 Silver Award, only 1 of 600 BGS </a:t>
            </a:r>
          </a:p>
          <a:p>
            <a:pPr marL="0" indent="0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   chapters worldwide.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BF903-0D55-462C-88D0-6384B053FC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5" t="16942" r="17513" b="22630"/>
          <a:stretch/>
        </p:blipFill>
        <p:spPr>
          <a:xfrm>
            <a:off x="9758016" y="5031502"/>
            <a:ext cx="2292069" cy="1689973"/>
          </a:xfrm>
          <a:prstGeom prst="rect">
            <a:avLst/>
          </a:prstGeom>
        </p:spPr>
      </p:pic>
      <p:sp>
        <p:nvSpPr>
          <p:cNvPr id="8" name="Half Frame 7">
            <a:extLst>
              <a:ext uri="{FF2B5EF4-FFF2-40B4-BE49-F238E27FC236}">
                <a16:creationId xmlns:a16="http://schemas.microsoft.com/office/drawing/2014/main" id="{4F6537B0-D83C-4D0B-91F6-586DEE4FBCE5}"/>
              </a:ext>
            </a:extLst>
          </p:cNvPr>
          <p:cNvSpPr/>
          <p:nvPr/>
        </p:nvSpPr>
        <p:spPr>
          <a:xfrm rot="5400000">
            <a:off x="9602120" y="532905"/>
            <a:ext cx="2407640" cy="2072080"/>
          </a:xfrm>
          <a:prstGeom prst="halfFrame">
            <a:avLst>
              <a:gd name="adj1" fmla="val 14305"/>
              <a:gd name="adj2" fmla="val 12856"/>
            </a:avLst>
          </a:prstGeom>
          <a:solidFill>
            <a:srgbClr val="0D67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C749AB6-D33D-41B9-9E54-C6EB9C5DF115}"/>
              </a:ext>
            </a:extLst>
          </p:cNvPr>
          <p:cNvSpPr/>
          <p:nvPr/>
        </p:nvSpPr>
        <p:spPr>
          <a:xfrm>
            <a:off x="0" y="5780015"/>
            <a:ext cx="1862356" cy="1077985"/>
          </a:xfrm>
          <a:prstGeom prst="rtTriangle">
            <a:avLst/>
          </a:prstGeom>
          <a:solidFill>
            <a:srgbClr val="F28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8DDAC32-ABB5-4F89-9AD1-3D2EEA0B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>
                <a:latin typeface="Century Gothic" panose="020B0502020202020204" pitchFamily="34" charset="0"/>
              </a:rPr>
              <a:t>November 20th, 2020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442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59428" y="307816"/>
            <a:ext cx="8229600" cy="8572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 Updates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3CF197-C253-4BD6-A37B-897B857D43F7}"/>
              </a:ext>
            </a:extLst>
          </p:cNvPr>
          <p:cNvSpPr txBox="1"/>
          <p:nvPr/>
        </p:nvSpPr>
        <p:spPr>
          <a:xfrm>
            <a:off x="1870075" y="1461042"/>
            <a:ext cx="84201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dirty="0" smtClean="0"/>
              <a:t>Dr. Fernando Jaramillo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Pass/Fail this semester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Increasing freshmen—reaching 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New BS in Business Analytics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New graduate certificate in Business Analytics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EMBA updates</a:t>
            </a:r>
            <a:endParaRPr lang="en-US" sz="3200" dirty="0"/>
          </a:p>
        </p:txBody>
      </p:sp>
      <p:pic>
        <p:nvPicPr>
          <p:cNvPr id="4" name="Picture 3" descr="Pass Win Succeed · Free image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75" y="1552575"/>
            <a:ext cx="1524000" cy="1524000"/>
          </a:xfrm>
          <a:prstGeom prst="rect">
            <a:avLst/>
          </a:prstGeom>
        </p:spPr>
      </p:pic>
      <p:pic>
        <p:nvPicPr>
          <p:cNvPr id="5" name="Picture 4" descr="Fail Lose Failing · Free image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553" y="2461167"/>
            <a:ext cx="1466850" cy="1466850"/>
          </a:xfrm>
          <a:prstGeom prst="rect">
            <a:avLst/>
          </a:prstGeom>
        </p:spPr>
      </p:pic>
      <p:pic>
        <p:nvPicPr>
          <p:cNvPr id="6" name="Picture 5" descr="Framing the &quot;Big Data Industry&quo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06" y="4836609"/>
            <a:ext cx="2164397" cy="982997"/>
          </a:xfrm>
          <a:prstGeom prst="rect">
            <a:avLst/>
          </a:prstGeom>
        </p:spPr>
      </p:pic>
      <p:pic>
        <p:nvPicPr>
          <p:cNvPr id="7" name="Picture 6" descr="Library wins &quot;Freshmen in the Stacks&quot; | Topeka &amp; Shawnee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713491"/>
            <a:ext cx="2133600" cy="995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5" y="184692"/>
            <a:ext cx="2269067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1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59428" y="279241"/>
            <a:ext cx="8229600" cy="8572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AACSB Accreditation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676EB7-5F91-4266-AEEB-A5AB95F9EB15}"/>
              </a:ext>
            </a:extLst>
          </p:cNvPr>
          <p:cNvSpPr txBox="1"/>
          <p:nvPr/>
        </p:nvSpPr>
        <p:spPr>
          <a:xfrm>
            <a:off x="1143000" y="982176"/>
            <a:ext cx="105156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AACSB – virtual team visit is Mar. 1-4, 2021 – 3 months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/>
              <a:t>5-year accreditation review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/>
              <a:t>3 pillars: Engagement, Innovation, Impact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/>
              <a:t>Societal Impact is a new focus area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/>
              <a:t>Assurance of Learning – faculty involvement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/>
              <a:t>Self-study report—send to team next week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/>
              <a:t>A dozen group meetings in March (Teams)</a:t>
            </a:r>
          </a:p>
        </p:txBody>
      </p:sp>
      <p:pic>
        <p:nvPicPr>
          <p:cNvPr id="7" name="Picture 6" descr="File:AACSB-logo-color-RGB.jpg - Wikimedia Commons">
            <a:extLst>
              <a:ext uri="{FF2B5EF4-FFF2-40B4-BE49-F238E27FC236}">
                <a16:creationId xmlns:a16="http://schemas.microsoft.com/office/drawing/2014/main" id="{F92E6F92-128E-4E29-8738-1E51CBA5F2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4923807"/>
            <a:ext cx="2819400" cy="95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2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59428" y="279241"/>
            <a:ext cx="8229600" cy="8572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CoB Income Statement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59428" y="2639907"/>
            <a:ext cx="8229600" cy="549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>
                <a:solidFill>
                  <a:srgbClr val="F580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 by</a:t>
            </a:r>
          </a:p>
          <a:p>
            <a:r>
              <a:rPr lang="en-US" sz="3600" b="0" dirty="0">
                <a:solidFill>
                  <a:srgbClr val="F580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Justin Smith</a:t>
            </a:r>
          </a:p>
        </p:txBody>
      </p:sp>
      <p:pic>
        <p:nvPicPr>
          <p:cNvPr id="5" name="Picture 4" descr="Ludwig von Mises &quot;Profit and Loss&quot;">
            <a:extLst>
              <a:ext uri="{FF2B5EF4-FFF2-40B4-BE49-F238E27FC236}">
                <a16:creationId xmlns:a16="http://schemas.microsoft.com/office/drawing/2014/main" id="{53C73598-66DE-4700-8080-7B327E031D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72" y="1645001"/>
            <a:ext cx="1524000" cy="1269492"/>
          </a:xfrm>
          <a:prstGeom prst="rect">
            <a:avLst/>
          </a:prstGeom>
        </p:spPr>
      </p:pic>
      <p:pic>
        <p:nvPicPr>
          <p:cNvPr id="6" name="Picture 5" descr="Cool stuff you can use.: Simple tips on how to make money ...">
            <a:extLst>
              <a:ext uri="{FF2B5EF4-FFF2-40B4-BE49-F238E27FC236}">
                <a16:creationId xmlns:a16="http://schemas.microsoft.com/office/drawing/2014/main" id="{7F8AAD4C-6908-491E-99BD-699F20B94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0" y="4394200"/>
            <a:ext cx="217473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3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B6F699-3B13-4227-8E12-E0617F85A76D}"/>
              </a:ext>
            </a:extLst>
          </p:cNvPr>
          <p:cNvSpPr txBox="1"/>
          <p:nvPr/>
        </p:nvSpPr>
        <p:spPr>
          <a:xfrm>
            <a:off x="6096000" y="1347282"/>
            <a:ext cx="6096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College of Business</a:t>
            </a:r>
          </a:p>
          <a:p>
            <a:r>
              <a:rPr lang="en-US" sz="3200" dirty="0"/>
              <a:t>Simple Income Statement</a:t>
            </a:r>
          </a:p>
          <a:p>
            <a:r>
              <a:rPr lang="en-US" sz="3200" dirty="0"/>
              <a:t>Year Ending 8/31/2020</a:t>
            </a:r>
          </a:p>
          <a:p>
            <a:endParaRPr lang="en-US" sz="3200" dirty="0"/>
          </a:p>
          <a:p>
            <a:r>
              <a:rPr lang="en-US" sz="3200" dirty="0"/>
              <a:t>Not including restricted revenues/expenses, such as endowments and scholarships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2703873-22C9-496F-A125-BC6824792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857586"/>
              </p:ext>
            </p:extLst>
          </p:nvPr>
        </p:nvGraphicFramePr>
        <p:xfrm>
          <a:off x="635000" y="252924"/>
          <a:ext cx="4216400" cy="5766880"/>
        </p:xfrm>
        <a:graphic>
          <a:graphicData uri="http://schemas.openxmlformats.org/drawingml/2006/table">
            <a:tbl>
              <a:tblPr/>
              <a:tblGrid>
                <a:gridCol w="2928056">
                  <a:extLst>
                    <a:ext uri="{9D8B030D-6E8A-4147-A177-3AD203B41FA5}">
                      <a16:colId xmlns:a16="http://schemas.microsoft.com/office/drawing/2014/main" val="562857672"/>
                    </a:ext>
                  </a:extLst>
                </a:gridCol>
                <a:gridCol w="1288344">
                  <a:extLst>
                    <a:ext uri="{9D8B030D-6E8A-4147-A177-3AD203B41FA5}">
                      <a16:colId xmlns:a16="http://schemas.microsoft.com/office/drawing/2014/main" val="704677638"/>
                    </a:ext>
                  </a:extLst>
                </a:gridCol>
              </a:tblGrid>
              <a:tr h="205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Revenues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812"/>
                  </a:ext>
                </a:extLst>
              </a:tr>
              <a:tr h="205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Designated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999,297.88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216369"/>
                  </a:ext>
                </a:extLst>
              </a:tr>
              <a:tr h="205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Designated Organized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2,813,721.31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162373"/>
                  </a:ext>
                </a:extLst>
              </a:tr>
              <a:tr h="205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E&amp;G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20,601,891.89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575771"/>
                  </a:ext>
                </a:extLst>
              </a:tr>
              <a:tr h="205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EDT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2,218,918.97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217231"/>
                  </a:ext>
                </a:extLst>
              </a:tr>
              <a:tr h="205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Growth Funds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951,012.00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767022"/>
                  </a:ext>
                </a:extLst>
              </a:tr>
              <a:tr h="205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27,584,842.05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635739"/>
                  </a:ext>
                </a:extLst>
              </a:tr>
              <a:tr h="205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Revenues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367337"/>
                  </a:ext>
                </a:extLst>
              </a:tr>
              <a:tr h="205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Dean's Faculty Excellence Endowment</a:t>
                      </a:r>
                    </a:p>
                  </a:txBody>
                  <a:tcPr marL="51824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494,359.72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312246"/>
                  </a:ext>
                </a:extLst>
              </a:tr>
              <a:tr h="205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 Transfer</a:t>
                      </a:r>
                    </a:p>
                  </a:txBody>
                  <a:tcPr marL="51824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1,771,128.02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813056"/>
                  </a:ext>
                </a:extLst>
              </a:tr>
              <a:tr h="205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Other Revenues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2,265,487.74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396498"/>
                  </a:ext>
                </a:extLst>
              </a:tr>
              <a:tr h="205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235846"/>
                  </a:ext>
                </a:extLst>
              </a:tr>
              <a:tr h="205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Revenues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29,850,329.79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263269"/>
                  </a:ext>
                </a:extLst>
              </a:tr>
              <a:tr h="205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29440"/>
                  </a:ext>
                </a:extLst>
              </a:tr>
              <a:tr h="205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074321"/>
                  </a:ext>
                </a:extLst>
              </a:tr>
              <a:tr h="205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Expenses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588626"/>
                  </a:ext>
                </a:extLst>
              </a:tr>
              <a:tr h="205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Faculty Salaries</a:t>
                      </a:r>
                    </a:p>
                  </a:txBody>
                  <a:tcPr marL="51824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16,398,634.72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062163"/>
                  </a:ext>
                </a:extLst>
              </a:tr>
              <a:tr h="205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Admin. and Prof. Salaries</a:t>
                      </a:r>
                    </a:p>
                  </a:txBody>
                  <a:tcPr marL="51824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4,957,721.75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739854"/>
                  </a:ext>
                </a:extLst>
              </a:tr>
              <a:tr h="205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Teaching Assistant Salaries</a:t>
                      </a:r>
                    </a:p>
                  </a:txBody>
                  <a:tcPr marL="51824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1,338,934.30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461897"/>
                  </a:ext>
                </a:extLst>
              </a:tr>
              <a:tr h="205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Hourly Wages</a:t>
                      </a:r>
                    </a:p>
                  </a:txBody>
                  <a:tcPr marL="51824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282,651.73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843608"/>
                  </a:ext>
                </a:extLst>
              </a:tr>
              <a:tr h="205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Benefits</a:t>
                      </a:r>
                    </a:p>
                  </a:txBody>
                  <a:tcPr marL="51824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4,910,257.75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932990"/>
                  </a:ext>
                </a:extLst>
              </a:tr>
              <a:tr h="205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Expenses</a:t>
                      </a:r>
                    </a:p>
                  </a:txBody>
                  <a:tcPr marL="51824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2,653,700.10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120807"/>
                  </a:ext>
                </a:extLst>
              </a:tr>
              <a:tr h="205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Expenses</a:t>
                      </a:r>
                    </a:p>
                  </a:txBody>
                  <a:tcPr marL="51824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633.35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259984"/>
                  </a:ext>
                </a:extLst>
              </a:tr>
              <a:tr h="205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Expenses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30,542,533.70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334253"/>
                  </a:ext>
                </a:extLst>
              </a:tr>
              <a:tr h="205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865142"/>
                  </a:ext>
                </a:extLst>
              </a:tr>
              <a:tr h="212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Income (Loss)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(692,203.91)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486248"/>
                  </a:ext>
                </a:extLst>
              </a:tr>
              <a:tr h="212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062935"/>
                  </a:ext>
                </a:extLst>
              </a:tr>
              <a:tr h="205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of Year Available Reserves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4,187,636.54 </a:t>
                      </a:r>
                    </a:p>
                  </a:txBody>
                  <a:tcPr marL="5758" marR="5758" marT="57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393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0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59428" y="279241"/>
            <a:ext cx="8229600" cy="8572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Dean’s 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83973-7033-4238-9BB8-24387083C5A9}"/>
              </a:ext>
            </a:extLst>
          </p:cNvPr>
          <p:cNvSpPr txBox="1"/>
          <p:nvPr/>
        </p:nvSpPr>
        <p:spPr>
          <a:xfrm>
            <a:off x="2813108" y="1641874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Covid-19 continuing impacts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Strategic planning update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New budget model—impact on COB</a:t>
            </a:r>
          </a:p>
        </p:txBody>
      </p:sp>
      <p:pic>
        <p:nvPicPr>
          <p:cNvPr id="8" name="Picture 7" descr="Stir Your Souls: January 2014">
            <a:extLst>
              <a:ext uri="{FF2B5EF4-FFF2-40B4-BE49-F238E27FC236}">
                <a16:creationId xmlns:a16="http://schemas.microsoft.com/office/drawing/2014/main" id="{83515934-3A99-4023-A901-D14514F6D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892" y="491297"/>
            <a:ext cx="1994910" cy="1528763"/>
          </a:xfrm>
          <a:prstGeom prst="rect">
            <a:avLst/>
          </a:prstGeom>
        </p:spPr>
      </p:pic>
      <p:pic>
        <p:nvPicPr>
          <p:cNvPr id="9" name="Picture 8" descr="Housing Strategy | Alex's Archives">
            <a:extLst>
              <a:ext uri="{FF2B5EF4-FFF2-40B4-BE49-F238E27FC236}">
                <a16:creationId xmlns:a16="http://schemas.microsoft.com/office/drawing/2014/main" id="{6D350679-3807-41D0-91C5-D3F83F996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202" y="3950198"/>
            <a:ext cx="2133600" cy="1297459"/>
          </a:xfrm>
          <a:prstGeom prst="rect">
            <a:avLst/>
          </a:prstGeom>
        </p:spPr>
      </p:pic>
      <p:pic>
        <p:nvPicPr>
          <p:cNvPr id="10" name="Picture 9" descr="5 Great Ideas to Help You Stick to Your Budget | Techno FAQ">
            <a:extLst>
              <a:ext uri="{FF2B5EF4-FFF2-40B4-BE49-F238E27FC236}">
                <a16:creationId xmlns:a16="http://schemas.microsoft.com/office/drawing/2014/main" id="{4D769636-2FFC-491E-BED6-9372C0F44D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843" y="4229598"/>
            <a:ext cx="1848530" cy="1609725"/>
          </a:xfrm>
          <a:prstGeom prst="rect">
            <a:avLst/>
          </a:prstGeom>
        </p:spPr>
      </p:pic>
      <p:pic>
        <p:nvPicPr>
          <p:cNvPr id="11" name="Picture 10" descr="Coronavirus Symbol Free Stock Photo - Public Domain Pictures">
            <a:extLst>
              <a:ext uri="{FF2B5EF4-FFF2-40B4-BE49-F238E27FC236}">
                <a16:creationId xmlns:a16="http://schemas.microsoft.com/office/drawing/2014/main" id="{B0960471-A469-4C5E-9B63-84BE71B95B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3" y="3274952"/>
            <a:ext cx="1326131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4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1D8E9F-BD07-47BD-99D5-5E1AB3D11275}"/>
              </a:ext>
            </a:extLst>
          </p:cNvPr>
          <p:cNvSpPr txBox="1"/>
          <p:nvPr/>
        </p:nvSpPr>
        <p:spPr>
          <a:xfrm>
            <a:off x="889000" y="3429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0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50" y="1333500"/>
            <a:ext cx="4276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Good luck with finals!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Happy Holidays!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 descr="St. Louis Jazz Notes: StLJN turns si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2" y="3576637"/>
            <a:ext cx="1905000" cy="1685925"/>
          </a:xfrm>
          <a:prstGeom prst="rect">
            <a:avLst/>
          </a:prstGeom>
        </p:spPr>
      </p:pic>
      <p:pic>
        <p:nvPicPr>
          <p:cNvPr id="4" name="Picture 3" descr="A Christmas Cracker – new kids’ service | Transforming Gra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8" y="3087826"/>
            <a:ext cx="2266950" cy="2294680"/>
          </a:xfrm>
          <a:prstGeom prst="rect">
            <a:avLst/>
          </a:prstGeom>
        </p:spPr>
      </p:pic>
      <p:pic>
        <p:nvPicPr>
          <p:cNvPr id="5" name="Picture 4" descr="A Toast to Endings and New Beginnings – Just a Minut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051" y="3026176"/>
            <a:ext cx="1791974" cy="223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17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63486" y="148637"/>
            <a:ext cx="8229600" cy="8572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9795BA-993D-4A57-9D5B-9817A98C8625}"/>
              </a:ext>
            </a:extLst>
          </p:cNvPr>
          <p:cNvSpPr txBox="1"/>
          <p:nvPr/>
        </p:nvSpPr>
        <p:spPr>
          <a:xfrm>
            <a:off x="1512115" y="1456560"/>
            <a:ext cx="609460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New staff/positions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Faculty searches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Announcements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Curriculum </a:t>
            </a:r>
            <a:r>
              <a:rPr lang="en-US" sz="3200" dirty="0" smtClean="0">
                <a:solidFill>
                  <a:schemeClr val="bg1"/>
                </a:solidFill>
              </a:rPr>
              <a:t>changes—voting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AACSB status </a:t>
            </a: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Budget </a:t>
            </a:r>
            <a:r>
              <a:rPr lang="en-US" sz="3200" dirty="0">
                <a:solidFill>
                  <a:schemeClr val="bg1"/>
                </a:solidFill>
              </a:rPr>
              <a:t>overview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Dean’s </a:t>
            </a:r>
            <a:r>
              <a:rPr lang="en-US" sz="3200" dirty="0">
                <a:solidFill>
                  <a:schemeClr val="bg1"/>
                </a:solidFill>
              </a:rPr>
              <a:t>update</a:t>
            </a:r>
          </a:p>
        </p:txBody>
      </p:sp>
      <p:pic>
        <p:nvPicPr>
          <p:cNvPr id="7" name="Picture 4" descr="C:\Users\frazier\AppData\Local\Microsoft\Windows\Temporary Internet Files\Content.IE5\3QIYNL13\agenda2_0[1].jpg">
            <a:extLst>
              <a:ext uri="{FF2B5EF4-FFF2-40B4-BE49-F238E27FC236}">
                <a16:creationId xmlns:a16="http://schemas.microsoft.com/office/drawing/2014/main" id="{7D7D855E-7AFB-4B54-A6BF-1AD472FD6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833" y="3225217"/>
            <a:ext cx="1695575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55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59428" y="279241"/>
            <a:ext cx="8229600" cy="8572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New Staff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85D6C7-1D41-4FBD-BF73-699531ECB9CA}"/>
              </a:ext>
            </a:extLst>
          </p:cNvPr>
          <p:cNvSpPr txBox="1"/>
          <p:nvPr/>
        </p:nvSpPr>
        <p:spPr>
          <a:xfrm>
            <a:off x="2619462" y="2159976"/>
            <a:ext cx="77912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sz="2800" dirty="0"/>
              <a:t>Welcome!</a:t>
            </a:r>
          </a:p>
          <a:p>
            <a:pPr marL="514350" indent="-457200">
              <a:buFont typeface="Courier New" panose="02070309020205020404" pitchFamily="49" charset="0"/>
              <a:buChar char="o"/>
            </a:pPr>
            <a:r>
              <a:rPr lang="en-US" sz="2800" dirty="0"/>
              <a:t>Kristin Brooks – Associate Director, GBS</a:t>
            </a:r>
          </a:p>
        </p:txBody>
      </p:sp>
      <p:pic>
        <p:nvPicPr>
          <p:cNvPr id="9" name="Picture 8" descr="File:Userpage decoration for DarknessLord - Welcome.png ...">
            <a:extLst>
              <a:ext uri="{FF2B5EF4-FFF2-40B4-BE49-F238E27FC236}">
                <a16:creationId xmlns:a16="http://schemas.microsoft.com/office/drawing/2014/main" id="{1A542A19-F596-4060-A23C-3C6D2B39CF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951" y="1090195"/>
            <a:ext cx="2743200" cy="579209"/>
          </a:xfrm>
          <a:prstGeom prst="rect">
            <a:avLst/>
          </a:prstGeom>
        </p:spPr>
      </p:pic>
      <p:pic>
        <p:nvPicPr>
          <p:cNvPr id="10" name="Picture 9" descr="Happy Person PNG Transparent Images | PNG All">
            <a:extLst>
              <a:ext uri="{FF2B5EF4-FFF2-40B4-BE49-F238E27FC236}">
                <a16:creationId xmlns:a16="http://schemas.microsoft.com/office/drawing/2014/main" id="{8FF3A81A-B872-43C0-A78D-EFA86711B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2" y="3879845"/>
            <a:ext cx="4316715" cy="128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1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02676" y="379389"/>
            <a:ext cx="8229600" cy="8572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New Positions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263117-D147-42B2-BB53-8BF6328A5E62}"/>
              </a:ext>
            </a:extLst>
          </p:cNvPr>
          <p:cNvSpPr txBox="1"/>
          <p:nvPr/>
        </p:nvSpPr>
        <p:spPr>
          <a:xfrm>
            <a:off x="1098958" y="1437927"/>
            <a:ext cx="9857064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sz="2800" dirty="0"/>
              <a:t>Congratulations!</a:t>
            </a:r>
          </a:p>
          <a:p>
            <a:pPr marL="57150" indent="0">
              <a:buNone/>
            </a:pPr>
            <a:endParaRPr lang="en-US" sz="2800" dirty="0"/>
          </a:p>
          <a:p>
            <a:pPr marL="515938" lvl="1" indent="-457200">
              <a:buFont typeface="Courier New" panose="02070309020205020404" pitchFamily="49" charset="0"/>
              <a:buChar char="o"/>
            </a:pPr>
            <a:r>
              <a:rPr lang="en-US" sz="3000" dirty="0"/>
              <a:t>Philisa Stanford – Director of Diversity, Racial Equity, and Inclusion</a:t>
            </a:r>
          </a:p>
          <a:p>
            <a:pPr marL="58738" lvl="1"/>
            <a:endParaRPr lang="en-US" sz="3000" dirty="0"/>
          </a:p>
        </p:txBody>
      </p:sp>
      <p:pic>
        <p:nvPicPr>
          <p:cNvPr id="15" name="Picture 14" descr="Reading For Sanity : A Book Review Blog: Happy New Year ...">
            <a:extLst>
              <a:ext uri="{FF2B5EF4-FFF2-40B4-BE49-F238E27FC236}">
                <a16:creationId xmlns:a16="http://schemas.microsoft.com/office/drawing/2014/main" id="{082B5B4B-B5D5-4F6C-8B3D-DFC88F5CF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489" y="601458"/>
            <a:ext cx="1863669" cy="1709738"/>
          </a:xfrm>
          <a:prstGeom prst="rect">
            <a:avLst/>
          </a:prstGeom>
        </p:spPr>
      </p:pic>
      <p:pic>
        <p:nvPicPr>
          <p:cNvPr id="16" name="Picture 15" descr="My Year in Blogging: Happy Anniversary, Baby! | The Green ...">
            <a:extLst>
              <a:ext uri="{FF2B5EF4-FFF2-40B4-BE49-F238E27FC236}">
                <a16:creationId xmlns:a16="http://schemas.microsoft.com/office/drawing/2014/main" id="{645AD6E2-4297-4338-B776-2479C9D40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90" y="3911579"/>
            <a:ext cx="2590800" cy="150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6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59428" y="279241"/>
            <a:ext cx="8229600" cy="85725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Tenure-Track Faculty Searches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450172-1D01-4598-9035-CEA799366CF1}"/>
              </a:ext>
            </a:extLst>
          </p:cNvPr>
          <p:cNvSpPr txBox="1"/>
          <p:nvPr/>
        </p:nvSpPr>
        <p:spPr>
          <a:xfrm>
            <a:off x="1959428" y="1713637"/>
            <a:ext cx="73950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5938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No dedicated positions</a:t>
            </a:r>
          </a:p>
          <a:p>
            <a:pPr marL="515938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Each department can search for UTA’s 15 new faculty positions with the goal of hiring more minority faculty and women in STEM fields</a:t>
            </a:r>
          </a:p>
          <a:p>
            <a:pPr marL="515938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We are reserving an endowed chair position for one of these new hires</a:t>
            </a:r>
          </a:p>
        </p:txBody>
      </p:sp>
      <p:pic>
        <p:nvPicPr>
          <p:cNvPr id="8" name="Picture 7" descr="How To Find Technology Jobs With An Easy Google Search ...">
            <a:extLst>
              <a:ext uri="{FF2B5EF4-FFF2-40B4-BE49-F238E27FC236}">
                <a16:creationId xmlns:a16="http://schemas.microsoft.com/office/drawing/2014/main" id="{F86B27D9-EAE0-41E4-B677-8130C1BF3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200" y="1713637"/>
            <a:ext cx="1850027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7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02972" y="404026"/>
            <a:ext cx="8229600" cy="8572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CoB Commencement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70A4A-485A-4A3B-BD00-156FD06D81C7}"/>
              </a:ext>
            </a:extLst>
          </p:cNvPr>
          <p:cNvSpPr txBox="1"/>
          <p:nvPr/>
        </p:nvSpPr>
        <p:spPr>
          <a:xfrm>
            <a:off x="1803400" y="1990636"/>
            <a:ext cx="8763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sz="3200" dirty="0"/>
              <a:t>No in-person commencement</a:t>
            </a:r>
          </a:p>
          <a:p>
            <a:pPr marL="57150" indent="0">
              <a:buNone/>
            </a:pPr>
            <a:endParaRPr lang="en-US" sz="3200" dirty="0"/>
          </a:p>
          <a:p>
            <a:pPr marL="57150" indent="0">
              <a:buNone/>
            </a:pPr>
            <a:r>
              <a:rPr lang="en-US" sz="3200" dirty="0"/>
              <a:t>But virtual UTA graduate celebration:</a:t>
            </a:r>
          </a:p>
          <a:p>
            <a:pPr marL="57150" indent="0">
              <a:buNone/>
            </a:pPr>
            <a:r>
              <a:rPr lang="en-US" sz="3200" dirty="0"/>
              <a:t>Dec. 17th at 7:30 p.m.</a:t>
            </a:r>
          </a:p>
          <a:p>
            <a:pPr marL="57150" indent="0">
              <a:buNone/>
            </a:pPr>
            <a:endParaRPr lang="en-US" sz="3200" dirty="0"/>
          </a:p>
          <a:p>
            <a:pPr marL="57150" indent="0">
              <a:buNone/>
            </a:pPr>
            <a:r>
              <a:rPr lang="en-US" sz="3200" dirty="0">
                <a:hlinkClick r:id="rId2"/>
              </a:rPr>
              <a:t>http://www.uta.edu/commencement/</a:t>
            </a:r>
            <a:r>
              <a:rPr lang="en-US" sz="3200" dirty="0"/>
              <a:t> </a:t>
            </a:r>
          </a:p>
        </p:txBody>
      </p:sp>
      <p:pic>
        <p:nvPicPr>
          <p:cNvPr id="7" name="Picture 2" descr="http://unhcomptech.files.wordpress.com/2013/05/graduation-icon-design-e1331474907356.jpg?w=288&amp;h=214">
            <a:extLst>
              <a:ext uri="{FF2B5EF4-FFF2-40B4-BE49-F238E27FC236}">
                <a16:creationId xmlns:a16="http://schemas.microsoft.com/office/drawing/2014/main" id="{0CE0D4A1-3FD3-4483-B563-68F0A9849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2971800"/>
            <a:ext cx="2133600" cy="15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75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59428" y="279241"/>
            <a:ext cx="8229600" cy="8572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Announcements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D2C5DB-EA24-42D5-8006-74CE4B50574C}"/>
              </a:ext>
            </a:extLst>
          </p:cNvPr>
          <p:cNvSpPr txBox="1"/>
          <p:nvPr/>
        </p:nvSpPr>
        <p:spPr>
          <a:xfrm>
            <a:off x="1375795" y="1259175"/>
            <a:ext cx="948794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Business Week 2021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March 29 – April 2, 2021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Theme is Diversity, Racial Equity, and Inclusion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Probably scaled back from previous years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Plans still under discussion</a:t>
            </a:r>
          </a:p>
          <a:p>
            <a:pPr lvl="1"/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Wall Street Journal online access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Free to students/faculty; paid by COB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Whether we continue after this year depends on usage</a:t>
            </a:r>
          </a:p>
          <a:p>
            <a:pPr lvl="1"/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COB building is locked</a:t>
            </a:r>
          </a:p>
        </p:txBody>
      </p:sp>
      <p:pic>
        <p:nvPicPr>
          <p:cNvPr id="7" name="Picture 6" descr="Blog Announcements!! And Future Plans of the blog ...">
            <a:extLst>
              <a:ext uri="{FF2B5EF4-FFF2-40B4-BE49-F238E27FC236}">
                <a16:creationId xmlns:a16="http://schemas.microsoft.com/office/drawing/2014/main" id="{4411143A-0D12-4F61-827E-A19443C96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773" y="279241"/>
            <a:ext cx="1762863" cy="15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9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59428" y="279241"/>
            <a:ext cx="8229600" cy="8572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Faculty Voting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3CF197-C253-4BD6-A37B-897B857D43F7}"/>
              </a:ext>
            </a:extLst>
          </p:cNvPr>
          <p:cNvSpPr txBox="1"/>
          <p:nvPr/>
        </p:nvSpPr>
        <p:spPr>
          <a:xfrm>
            <a:off x="2349500" y="1661067"/>
            <a:ext cx="7493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COB Bylaws state that only T/TT faculty may vote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Voting will be by email; Marybeth will send out after meeting; deadline is one week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Curriculum proposals require 60% approval</a:t>
            </a:r>
          </a:p>
        </p:txBody>
      </p:sp>
      <p:pic>
        <p:nvPicPr>
          <p:cNvPr id="7" name="Picture 6" descr="American Government 2013 - The Collaboratory">
            <a:extLst>
              <a:ext uri="{FF2B5EF4-FFF2-40B4-BE49-F238E27FC236}">
                <a16:creationId xmlns:a16="http://schemas.microsoft.com/office/drawing/2014/main" id="{4EFA2834-E6E9-4EC1-BED4-9FCC75C047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400" y="336394"/>
            <a:ext cx="2400300" cy="1600200"/>
          </a:xfrm>
          <a:prstGeom prst="rect">
            <a:avLst/>
          </a:prstGeom>
        </p:spPr>
      </p:pic>
      <p:pic>
        <p:nvPicPr>
          <p:cNvPr id="8" name="Picture 7" descr="No, I Won't Vote For You...And Here's Why | Girl Gone Travel">
            <a:extLst>
              <a:ext uri="{FF2B5EF4-FFF2-40B4-BE49-F238E27FC236}">
                <a16:creationId xmlns:a16="http://schemas.microsoft.com/office/drawing/2014/main" id="{988D638D-B4E0-4E59-A9CF-02E6669A9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0838"/>
            <a:ext cx="1249362" cy="124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1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59428" y="279241"/>
            <a:ext cx="8229600" cy="8572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Curriculum Changes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3CF197-C253-4BD6-A37B-897B857D43F7}"/>
              </a:ext>
            </a:extLst>
          </p:cNvPr>
          <p:cNvSpPr txBox="1"/>
          <p:nvPr/>
        </p:nvSpPr>
        <p:spPr>
          <a:xfrm>
            <a:off x="1422400" y="1661067"/>
            <a:ext cx="84201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u="sng" dirty="0"/>
              <a:t>Faculty voting</a:t>
            </a:r>
          </a:p>
          <a:p>
            <a:pPr marL="0" indent="0">
              <a:buNone/>
            </a:pPr>
            <a:r>
              <a:rPr lang="en-US" sz="3200" dirty="0"/>
              <a:t>Catalog changes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Dr. Stephanie Rasmussen</a:t>
            </a:r>
          </a:p>
          <a:p>
            <a:pPr marL="0" indent="0">
              <a:buNone/>
            </a:pPr>
            <a:r>
              <a:rPr lang="en-US" sz="3200" dirty="0"/>
              <a:t>Chair of Undergraduate Curriculum Committee</a:t>
            </a:r>
          </a:p>
        </p:txBody>
      </p:sp>
      <p:pic>
        <p:nvPicPr>
          <p:cNvPr id="9" name="Picture 8" descr="Should the X.org Foundation join SPI? Vote Now!">
            <a:extLst>
              <a:ext uri="{FF2B5EF4-FFF2-40B4-BE49-F238E27FC236}">
                <a16:creationId xmlns:a16="http://schemas.microsoft.com/office/drawing/2014/main" id="{8FCF6E80-5B34-48CB-952A-0FFE5369C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1414339"/>
            <a:ext cx="1524000" cy="1524000"/>
          </a:xfrm>
          <a:prstGeom prst="rect">
            <a:avLst/>
          </a:prstGeom>
        </p:spPr>
      </p:pic>
      <p:pic>
        <p:nvPicPr>
          <p:cNvPr id="10" name="Picture 9" descr="[알라딘서재]투표가 전부는 아니다">
            <a:extLst>
              <a:ext uri="{FF2B5EF4-FFF2-40B4-BE49-F238E27FC236}">
                <a16:creationId xmlns:a16="http://schemas.microsoft.com/office/drawing/2014/main" id="{CB5A3D76-9D65-4250-895C-2BEBD49032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4740185"/>
            <a:ext cx="2743200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2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EBE26F30754E4DABB123D6A097D82D" ma:contentTypeVersion="9" ma:contentTypeDescription="Create a new document." ma:contentTypeScope="" ma:versionID="9c3cfa536507a7b834bf6bf5ab49e6dd">
  <xsd:schema xmlns:xsd="http://www.w3.org/2001/XMLSchema" xmlns:xs="http://www.w3.org/2001/XMLSchema" xmlns:p="http://schemas.microsoft.com/office/2006/metadata/properties" xmlns:ns2="a7c707af-1b88-42e1-a9e8-7a0075e57df3" xmlns:ns3="17d6e809-97b9-451b-b39c-d5f97e50a6a6" targetNamespace="http://schemas.microsoft.com/office/2006/metadata/properties" ma:root="true" ma:fieldsID="1cbcf4372ad60112154c58c80a96f226" ns2:_="" ns3:_="">
    <xsd:import namespace="a7c707af-1b88-42e1-a9e8-7a0075e57df3"/>
    <xsd:import namespace="17d6e809-97b9-451b-b39c-d5f97e50a6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707af-1b88-42e1-a9e8-7a0075e57d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6e809-97b9-451b-b39c-d5f97e50a6a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B89DE0-7A1B-4783-B876-5D927089BE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c707af-1b88-42e1-a9e8-7a0075e57df3"/>
    <ds:schemaRef ds:uri="17d6e809-97b9-451b-b39c-d5f97e50a6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1C1FB3-027D-47AE-ACDD-7A6C60E626BF}">
  <ds:schemaRefs>
    <ds:schemaRef ds:uri="a7c707af-1b88-42e1-a9e8-7a0075e57df3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17d6e809-97b9-451b-b39c-d5f97e50a6a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E320613-6DBE-4323-BEAC-8C87A66E02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17299</TotalTime>
  <Words>778</Words>
  <Application>Microsoft Office PowerPoint</Application>
  <PresentationFormat>Widescreen</PresentationFormat>
  <Paragraphs>177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University of Texas at Arlington</vt:lpstr>
      <vt:lpstr>Outstanding, resilient students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Texas at Arlington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Martinez, Myalinda</dc:creator>
  <cp:lastModifiedBy>Findley, Mary</cp:lastModifiedBy>
  <cp:revision>58</cp:revision>
  <dcterms:created xsi:type="dcterms:W3CDTF">2020-04-24T22:01:16Z</dcterms:created>
  <dcterms:modified xsi:type="dcterms:W3CDTF">2020-12-04T20:52:33Z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0x0101005AEBE26F30754E4DABB123D6A097D82D</vt:lpwstr>
  </property>
</Properties>
</file>