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5" r:id="rId3"/>
    <p:sldId id="289" r:id="rId4"/>
    <p:sldId id="299" r:id="rId5"/>
    <p:sldId id="300" r:id="rId6"/>
    <p:sldId id="290" r:id="rId7"/>
    <p:sldId id="309" r:id="rId8"/>
    <p:sldId id="302" r:id="rId9"/>
    <p:sldId id="316" r:id="rId10"/>
    <p:sldId id="286" r:id="rId11"/>
    <p:sldId id="303" r:id="rId12"/>
    <p:sldId id="305" r:id="rId13"/>
    <p:sldId id="311" r:id="rId14"/>
    <p:sldId id="317" r:id="rId15"/>
    <p:sldId id="318" r:id="rId16"/>
    <p:sldId id="319" r:id="rId17"/>
    <p:sldId id="312" r:id="rId18"/>
    <p:sldId id="306" r:id="rId19"/>
    <p:sldId id="273" r:id="rId20"/>
    <p:sldId id="295" r:id="rId21"/>
    <p:sldId id="288" r:id="rId22"/>
    <p:sldId id="314" r:id="rId23"/>
    <p:sldId id="315" r:id="rId24"/>
    <p:sldId id="313" r:id="rId25"/>
    <p:sldId id="310" r:id="rId26"/>
    <p:sldId id="264" r:id="rId27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94" autoAdjust="0"/>
    <p:restoredTop sz="9466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83EA9B-92C9-4232-8C8D-08B3FBE155F8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C6602F-45EC-4538-994D-80D4A894F8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33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CFAF7-E7B7-4CBA-BEB0-4756FEF9DB9D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5BAB1-CE8E-430A-81E5-C584A2EC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9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5BAB1-CE8E-430A-81E5-C584A2EC3F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5BAB1-CE8E-430A-81E5-C584A2EC3F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0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5BAB1-CE8E-430A-81E5-C584A2EC3F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80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5BAB1-CE8E-430A-81E5-C584A2EC3F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82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5BAB1-CE8E-430A-81E5-C584A2EC3F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84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5BAB1-CE8E-430A-81E5-C584A2EC3F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56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5BAB1-CE8E-430A-81E5-C584A2EC3F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9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5BAB1-CE8E-430A-81E5-C584A2EC3F00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3961-C029-4040-B572-670CF8CEAB7F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3961-C029-4040-B572-670CF8CEAB7F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3961-C029-4040-B572-670CF8CEAB7F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3961-C029-4040-B572-670CF8CEAB7F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Content Placeholder 16" descr="2013 slide image.png"/>
          <p:cNvPicPr>
            <a:picLocks noChangeAspect="1"/>
          </p:cNvPicPr>
          <p:nvPr userDrawn="1"/>
        </p:nvPicPr>
        <p:blipFill rotWithShape="1">
          <a:blip r:embed="rId2" cstate="print"/>
          <a:srcRect l="-975" t="10996" r="3322" b="9140"/>
          <a:stretch/>
        </p:blipFill>
        <p:spPr>
          <a:xfrm>
            <a:off x="4724400" y="5614122"/>
            <a:ext cx="4419600" cy="1252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3961-C029-4040-B572-670CF8CEAB7F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3961-C029-4040-B572-670CF8CEAB7F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3961-C029-4040-B572-670CF8CEAB7F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3961-C029-4040-B572-670CF8CEAB7F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3961-C029-4040-B572-670CF8CEAB7F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3961-C029-4040-B572-670CF8CEAB7F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3961-C029-4040-B572-670CF8CEAB7F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23961-C029-4040-B572-670CF8CEAB7F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ED075-0823-4779-8CB4-791EE5F44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uta.edu/commencemen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teranfranchiseadvisers.com/" TargetMode="External"/><Relationship Id="rId13" Type="http://schemas.openxmlformats.org/officeDocument/2006/relationships/hyperlink" Target="https://sbavets.force.com/s/class/a00t000000Bg5qkAAB/reboot20191108live-by-loews" TargetMode="External"/><Relationship Id="rId3" Type="http://schemas.openxmlformats.org/officeDocument/2006/relationships/hyperlink" Target="https://www.surveygizmo.com/s3/4839689/2019-Veteran-s-Business-Enterprise-of-the-Year-Survey" TargetMode="External"/><Relationship Id="rId7" Type="http://schemas.openxmlformats.org/officeDocument/2006/relationships/hyperlink" Target="https://www.vetfran.org/" TargetMode="External"/><Relationship Id="rId12" Type="http://schemas.openxmlformats.org/officeDocument/2006/relationships/hyperlink" Target="https://www.surveymonkey.com/r/Entrepreneurtrainin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9sportsfranchise.com/veteran-franchise-giveaway/" TargetMode="External"/><Relationship Id="rId11" Type="http://schemas.openxmlformats.org/officeDocument/2006/relationships/hyperlink" Target="http://www.navoba.org/" TargetMode="External"/><Relationship Id="rId5" Type="http://schemas.openxmlformats.org/officeDocument/2006/relationships/hyperlink" Target="https://withglo.com/" TargetMode="External"/><Relationship Id="rId10" Type="http://schemas.openxmlformats.org/officeDocument/2006/relationships/hyperlink" Target="http://www.nvsbc.org/" TargetMode="External"/><Relationship Id="rId4" Type="http://schemas.openxmlformats.org/officeDocument/2006/relationships/hyperlink" Target="https://www.afterburner.com/jim-murph-murphy/" TargetMode="External"/><Relationship Id="rId9" Type="http://schemas.openxmlformats.org/officeDocument/2006/relationships/hyperlink" Target="https://texas-live.com/eat-and-drink/live-arena" TargetMode="External"/><Relationship Id="rId14" Type="http://schemas.openxmlformats.org/officeDocument/2006/relationships/hyperlink" Target="https://www.sba.gov/brand/assets/sba/resource-partners/SBA-ResourcePartnerNetwork-508_MCS0090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nam05.safelinks.protection.outlook.com/?url=https%3A%2F%2Fwww.vmock.com%2Fvideo&amp;data=02%7C01%7Cfrazier%40exchange.uta.edu%7C5289adc75c9e41587e0008d741150759%7C5cdc5b43d7be4caa8173729e3b0a62d9%7C0%7C0%7C637049430876804395&amp;sdata=i6eaN0dSaZ0E5xu9ZJvnMHVac3pSvWQngyIzS7asIfY%3D&amp;reserve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2 cover 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Faculty/Staff Meeting</a:t>
            </a:r>
          </a:p>
          <a:p>
            <a:r>
              <a:rPr lang="en-US" sz="4000" b="1" dirty="0" smtClean="0"/>
              <a:t>September 2019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Good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7545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Merit raises!</a:t>
            </a:r>
            <a:endParaRPr lang="en-US" dirty="0"/>
          </a:p>
          <a:p>
            <a:r>
              <a:rPr lang="en-US" dirty="0" smtClean="0"/>
              <a:t>Faculty </a:t>
            </a:r>
            <a:r>
              <a:rPr lang="en-US" dirty="0"/>
              <a:t>Development </a:t>
            </a:r>
            <a:r>
              <a:rPr lang="en-US" dirty="0" smtClean="0"/>
              <a:t>Leave—2019-20</a:t>
            </a:r>
            <a:endParaRPr lang="en-US" dirty="0"/>
          </a:p>
          <a:p>
            <a:pPr lvl="1"/>
            <a:r>
              <a:rPr lang="en-US" dirty="0" err="1" smtClean="0"/>
              <a:t>Mahmut</a:t>
            </a:r>
            <a:r>
              <a:rPr lang="en-US" dirty="0" smtClean="0"/>
              <a:t> </a:t>
            </a:r>
            <a:r>
              <a:rPr lang="en-US" dirty="0" err="1" smtClean="0"/>
              <a:t>Yasar</a:t>
            </a:r>
            <a:r>
              <a:rPr lang="en-US" dirty="0" smtClean="0"/>
              <a:t>, ECON</a:t>
            </a:r>
          </a:p>
          <a:p>
            <a:r>
              <a:rPr lang="en-US" dirty="0" smtClean="0"/>
              <a:t>Grand opening—Financial Markets Lab</a:t>
            </a:r>
          </a:p>
          <a:p>
            <a:r>
              <a:rPr lang="en-US" dirty="0" smtClean="0"/>
              <a:t>New sculpture</a:t>
            </a:r>
          </a:p>
          <a:p>
            <a:r>
              <a:rPr lang="en-US" dirty="0" smtClean="0"/>
              <a:t>Updating the ‘Collaboration Lounge’</a:t>
            </a:r>
          </a:p>
          <a:p>
            <a:r>
              <a:rPr lang="en-US" dirty="0" smtClean="0"/>
              <a:t>Re-utilizing 3 rooms at end of each lab</a:t>
            </a:r>
          </a:p>
        </p:txBody>
      </p:sp>
      <p:pic>
        <p:nvPicPr>
          <p:cNvPr id="1027" name="Picture 3" descr="C:\Users\frazier\AppData\Local\Microsoft\Windows\Temporary Internet Files\Content.IE5\1DNF0KL0\good-news_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frazier\AppData\Local\Microsoft\Windows\Temporary Internet Files\Content.IE5\1DNF0KL0\good-news_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76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COB Commencement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51355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smtClean="0"/>
              <a:t>Saturday, December 14 at CPC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/>
              <a:t>Arrive 10:15 in robes </a:t>
            </a:r>
            <a:r>
              <a:rPr lang="en-US" sz="2500" u="sng" dirty="0" smtClean="0"/>
              <a:t>and hats</a:t>
            </a:r>
            <a:r>
              <a:rPr lang="en-US" sz="2500" dirty="0" smtClean="0"/>
              <a:t> (get now), curtain at 11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/>
              <a:t>All T/TT faculty must attend (excuses approved by Dean and reported to President); NTT faculty extremely welcome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>
                <a:hlinkClick r:id="rId2"/>
              </a:rPr>
              <a:t>http</a:t>
            </a:r>
            <a:r>
              <a:rPr lang="en-US" sz="2500" dirty="0">
                <a:hlinkClick r:id="rId2"/>
              </a:rPr>
              <a:t>://www.uta.edu/commencement</a:t>
            </a:r>
            <a:r>
              <a:rPr lang="en-US" sz="2500" dirty="0" smtClean="0">
                <a:hlinkClick r:id="rId2"/>
              </a:rPr>
              <a:t>/</a:t>
            </a:r>
            <a:r>
              <a:rPr lang="en-US" sz="25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 smtClean="0"/>
              <a:t>Speaker:  Sam </a:t>
            </a:r>
            <a:r>
              <a:rPr lang="en-US" sz="2500" dirty="0" err="1" smtClean="0"/>
              <a:t>Mahrouq</a:t>
            </a:r>
            <a:endParaRPr lang="en-US" sz="2500" dirty="0" smtClean="0"/>
          </a:p>
          <a:p>
            <a:pPr marL="457200" lvl="1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dirty="0" smtClean="0"/>
              <a:t>Spring is Sat., May 16</a:t>
            </a:r>
            <a:endParaRPr lang="en-US" dirty="0"/>
          </a:p>
        </p:txBody>
      </p:sp>
      <p:pic>
        <p:nvPicPr>
          <p:cNvPr id="2050" name="Picture 2" descr="http://unhcomptech.files.wordpress.com/2013/05/graduation-icon-design-e1331474907356.jpg?w=288&amp;h=2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38600"/>
            <a:ext cx="2133600" cy="15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50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AACSB Faculty Qualifications document</a:t>
            </a:r>
          </a:p>
          <a:p>
            <a:pPr lvl="1"/>
            <a:r>
              <a:rPr lang="en-US" sz="2600" dirty="0" smtClean="0"/>
              <a:t>Need to vote on </a:t>
            </a:r>
            <a:r>
              <a:rPr lang="en-US" sz="2600" dirty="0" smtClean="0"/>
              <a:t>it </a:t>
            </a:r>
            <a:r>
              <a:rPr lang="en-US" sz="2600" dirty="0" smtClean="0">
                <a:solidFill>
                  <a:srgbClr val="FF0000"/>
                </a:solidFill>
              </a:rPr>
              <a:t>(Vote was unanimous/ no opposition)</a:t>
            </a:r>
            <a:endParaRPr lang="en-US" sz="2600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New COB workload policy</a:t>
            </a:r>
          </a:p>
          <a:p>
            <a:r>
              <a:rPr lang="en-US" sz="3000" dirty="0" smtClean="0"/>
              <a:t>Digital Measures – update info for activity report</a:t>
            </a:r>
          </a:p>
          <a:p>
            <a:r>
              <a:rPr lang="en-US" sz="3000" dirty="0" smtClean="0"/>
              <a:t>Progressing on CAMHE accreditation for HCAD</a:t>
            </a:r>
          </a:p>
          <a:p>
            <a:r>
              <a:rPr lang="en-US" sz="3000" dirty="0" smtClean="0"/>
              <a:t>UNIV 1101 and 1131  (19 and 15 sections)</a:t>
            </a:r>
            <a:endParaRPr lang="en-US" sz="3000" dirty="0"/>
          </a:p>
          <a:p>
            <a:r>
              <a:rPr lang="en-US" sz="3000" dirty="0" smtClean="0"/>
              <a:t>Business Week 2020 – March 23-27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791200"/>
            <a:ext cx="224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4400" baseline="300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sz="4400" dirty="0"/>
              <a:t>HME</a:t>
            </a:r>
          </a:p>
        </p:txBody>
      </p:sp>
    </p:spTree>
    <p:extLst>
      <p:ext uri="{BB962C8B-B14F-4D97-AF65-F5344CB8AC3E}">
        <p14:creationId xmlns:p14="http://schemas.microsoft.com/office/powerpoint/2010/main" val="28034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Veterans Business Outreach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endParaRPr lang="en-US" sz="3000" dirty="0" smtClean="0"/>
          </a:p>
          <a:p>
            <a:pPr marL="0" indent="0" algn="ctr">
              <a:buNone/>
            </a:pPr>
            <a:endParaRPr lang="en-US" sz="3000" dirty="0" smtClean="0"/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4000" dirty="0" smtClean="0"/>
              <a:t>Patrick Alcorn</a:t>
            </a:r>
          </a:p>
        </p:txBody>
      </p:sp>
      <p:pic>
        <p:nvPicPr>
          <p:cNvPr id="4" name="Picture 3" descr="File:British Army Soldier Saluting MOD 45154893.jpg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2442884"/>
            <a:ext cx="1295400" cy="2438399"/>
          </a:xfrm>
          <a:prstGeom prst="rect">
            <a:avLst/>
          </a:prstGeom>
        </p:spPr>
      </p:pic>
      <p:pic>
        <p:nvPicPr>
          <p:cNvPr id="6" name="Picture 5" descr="File:Flag of the United States (3-2 aspect ratio).sv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4749164"/>
            <a:ext cx="2286000" cy="15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Beyond the Battlefield Conference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9" y="2564039"/>
            <a:ext cx="4749422" cy="3156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8356" y="1891933"/>
            <a:ext cx="2756995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u="sng" dirty="0">
                <a:hlinkClick r:id="rId3"/>
              </a:rPr>
              <a:t>Veterans Enterprise of the Year</a:t>
            </a:r>
            <a:r>
              <a:rPr lang="en-US" sz="1050" dirty="0"/>
              <a:t> award ceremony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Keynote speaker </a:t>
            </a:r>
            <a:r>
              <a:rPr lang="en-US" sz="1050" u="sng" dirty="0">
                <a:hlinkClick r:id="rId4"/>
              </a:rPr>
              <a:t>Jim Murphy, CEO of Afterburner</a:t>
            </a:r>
            <a:r>
              <a:rPr lang="en-US" sz="1050" dirty="0"/>
              <a:t> hosted by </a:t>
            </a:r>
            <a:r>
              <a:rPr lang="en-US" sz="1050" u="sng" dirty="0">
                <a:hlinkClick r:id="rId5"/>
              </a:rPr>
              <a:t>Global Leaders Organization</a:t>
            </a:r>
            <a:endParaRPr lang="en-US" sz="10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Veterans Franchise Expo and the </a:t>
            </a:r>
            <a:r>
              <a:rPr lang="en-US" sz="1050" u="sng" dirty="0">
                <a:hlinkClick r:id="rId6"/>
              </a:rPr>
              <a:t>I9Sports franchise giveaway</a:t>
            </a:r>
            <a:r>
              <a:rPr lang="en-US" sz="1050" dirty="0"/>
              <a:t> in partnership with </a:t>
            </a:r>
            <a:r>
              <a:rPr lang="en-US" sz="1050" u="sng" dirty="0" err="1">
                <a:hlinkClick r:id="rId7"/>
              </a:rPr>
              <a:t>VetFran</a:t>
            </a:r>
            <a:r>
              <a:rPr lang="en-US" sz="1050" dirty="0"/>
              <a:t> and </a:t>
            </a:r>
            <a:r>
              <a:rPr lang="en-US" sz="1050" u="sng" dirty="0">
                <a:hlinkClick r:id="rId8"/>
              </a:rPr>
              <a:t>Veteran Franchise Advisers</a:t>
            </a:r>
            <a:endParaRPr lang="en-US" sz="10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Football watch party in the </a:t>
            </a:r>
            <a:r>
              <a:rPr lang="en-US" sz="1050" u="sng" dirty="0" err="1">
                <a:hlinkClick r:id="rId9"/>
              </a:rPr>
              <a:t>TexasLive</a:t>
            </a:r>
            <a:r>
              <a:rPr lang="en-US" sz="1050" u="sng" dirty="0">
                <a:hlinkClick r:id="rId9"/>
              </a:rPr>
              <a:t>! Arena</a:t>
            </a:r>
            <a:r>
              <a:rPr lang="en-US" sz="1050" dirty="0"/>
              <a:t> with a 100 foot video screen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Government and corporate contract procurement showcase with supplier match making hosted by </a:t>
            </a:r>
            <a:r>
              <a:rPr lang="en-US" sz="1050" u="sng" dirty="0">
                <a:hlinkClick r:id="rId10"/>
              </a:rPr>
              <a:t>NVSBC</a:t>
            </a:r>
            <a:r>
              <a:rPr lang="en-US" sz="1050" dirty="0"/>
              <a:t> and </a:t>
            </a:r>
            <a:r>
              <a:rPr lang="en-US" sz="1050" u="sng" dirty="0" err="1">
                <a:hlinkClick r:id="rId11"/>
              </a:rPr>
              <a:t>NaVOBA</a:t>
            </a:r>
            <a:endParaRPr lang="en-US" sz="10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Veterans Business Expo on the </a:t>
            </a:r>
            <a:r>
              <a:rPr lang="en-US" sz="1050" dirty="0" err="1"/>
              <a:t>TexasLive</a:t>
            </a:r>
            <a:r>
              <a:rPr lang="en-US" sz="1050" dirty="0"/>
              <a:t>! plaza allowing veteran retail businesses to </a:t>
            </a:r>
            <a:r>
              <a:rPr lang="en-US" sz="1050" b="1" dirty="0"/>
              <a:t>generate immediate revenue</a:t>
            </a:r>
            <a:endParaRPr lang="en-US" sz="10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Up to 33 hours of </a:t>
            </a:r>
            <a:r>
              <a:rPr lang="en-US" sz="1050" u="sng" dirty="0">
                <a:hlinkClick r:id="rId12"/>
              </a:rPr>
              <a:t>customized training</a:t>
            </a:r>
            <a:r>
              <a:rPr lang="en-US" sz="1050" dirty="0"/>
              <a:t> content for all phases of business development, including a complimentary </a:t>
            </a:r>
            <a:r>
              <a:rPr lang="en-US" sz="1050" u="sng" dirty="0">
                <a:hlinkClick r:id="rId13"/>
              </a:rPr>
              <a:t>Reboot</a:t>
            </a:r>
            <a:r>
              <a:rPr lang="en-US" sz="1050" dirty="0"/>
              <a:t> for nascent entrepreneurs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Access to </a:t>
            </a:r>
            <a:r>
              <a:rPr lang="en-US" sz="1050" u="sng" dirty="0">
                <a:hlinkClick r:id="rId14"/>
              </a:rPr>
              <a:t>U.S. Small Business Administration resources partners</a:t>
            </a:r>
            <a:r>
              <a:rPr lang="en-US" sz="1050" dirty="0"/>
              <a:t>, including access to capital partners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...and more.</a:t>
            </a:r>
          </a:p>
        </p:txBody>
      </p:sp>
      <p:sp>
        <p:nvSpPr>
          <p:cNvPr id="6" name="Rectangle 5"/>
          <p:cNvSpPr/>
          <p:nvPr/>
        </p:nvSpPr>
        <p:spPr>
          <a:xfrm rot="19303463">
            <a:off x="-2328" y="2116169"/>
            <a:ext cx="200696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#</a:t>
            </a:r>
            <a:r>
              <a:rPr lang="en-US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NVSBW19</a:t>
            </a:r>
            <a:endParaRPr lang="en-US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849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 Development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58" y="2332886"/>
            <a:ext cx="3264228" cy="32635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73" y="2246032"/>
            <a:ext cx="2624958" cy="339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02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EVENTS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25266"/>
            <a:ext cx="2578908" cy="326350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43" y="2125266"/>
            <a:ext cx="2579628" cy="3263504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68" y="2125266"/>
            <a:ext cx="2522366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10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vmock</a:t>
            </a:r>
            <a:r>
              <a:rPr lang="en-US" dirty="0"/>
              <a:t> is here!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pPr marL="0" indent="0" algn="ctr">
              <a:buNone/>
            </a:pPr>
            <a:endParaRPr lang="en-US" sz="3000" dirty="0" smtClean="0"/>
          </a:p>
          <a:p>
            <a:pPr marL="0" indent="0" algn="ctr">
              <a:buNone/>
            </a:pPr>
            <a:r>
              <a:rPr lang="en-US" sz="4000" dirty="0" smtClean="0"/>
              <a:t>Melanie McGee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r">
              <a:buNone/>
            </a:pPr>
            <a:r>
              <a:rPr lang="en-US" sz="2400" u="sng" dirty="0">
                <a:hlinkClick r:id="rId2"/>
              </a:rPr>
              <a:t>https://</a:t>
            </a:r>
            <a:r>
              <a:rPr lang="en-US" sz="2400" u="sng" dirty="0" smtClean="0">
                <a:hlinkClick r:id="rId2"/>
              </a:rPr>
              <a:t>www.vmock.com/video</a:t>
            </a:r>
            <a:endParaRPr lang="en-US" sz="2400" dirty="0" smtClean="0"/>
          </a:p>
        </p:txBody>
      </p:sp>
      <p:pic>
        <p:nvPicPr>
          <p:cNvPr id="4" name="Picture 3" descr="the gift and the curse | innerligh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829294"/>
            <a:ext cx="2190750" cy="2190750"/>
          </a:xfrm>
          <a:prstGeom prst="rect">
            <a:avLst/>
          </a:prstGeom>
        </p:spPr>
      </p:pic>
      <p:pic>
        <p:nvPicPr>
          <p:cNvPr id="6" name="Picture 5" descr="10 Steps to Create a Paralegal Resume to Get You an Interview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48581"/>
            <a:ext cx="2743200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Library Updates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6530"/>
            <a:ext cx="8229600" cy="3409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College of Business Librarians:</a:t>
            </a:r>
            <a:endParaRPr lang="en-US" sz="3600" dirty="0"/>
          </a:p>
          <a:p>
            <a:pPr algn="ctr"/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Ruthie Brock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362200" cy="271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16" descr="2013 slide 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5712003"/>
            <a:ext cx="2971800" cy="102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93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Wendy Casper:</a:t>
            </a:r>
          </a:p>
          <a:p>
            <a:r>
              <a:rPr lang="en-US" sz="3000" dirty="0" smtClean="0"/>
              <a:t>Faculty </a:t>
            </a:r>
            <a:r>
              <a:rPr lang="en-US" sz="3000" dirty="0"/>
              <a:t>R</a:t>
            </a:r>
            <a:r>
              <a:rPr lang="en-US" sz="3000" dirty="0" smtClean="0"/>
              <a:t>esearch Expense Grants—competitive; up to $5k each – Fall and Spring</a:t>
            </a:r>
          </a:p>
          <a:p>
            <a:r>
              <a:rPr lang="en-US" sz="3000" dirty="0" smtClean="0"/>
              <a:t>PhD student research grants—competitive; up to $2k each</a:t>
            </a:r>
          </a:p>
          <a:p>
            <a:r>
              <a:rPr lang="en-US" sz="3000" dirty="0" smtClean="0"/>
              <a:t>Will be increasing PhD stipends next year</a:t>
            </a:r>
          </a:p>
        </p:txBody>
      </p:sp>
      <p:pic>
        <p:nvPicPr>
          <p:cNvPr id="5122" name="Picture 2" descr="C:\Users\frazier\AppData\Local\Microsoft\Windows\Temporary Internet Files\Content.IE5\JLW6EA56\Wikimedia-research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178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9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Welcome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Congratulations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Updates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AACSB </a:t>
            </a:r>
            <a:r>
              <a:rPr lang="en-US" sz="2800" dirty="0"/>
              <a:t>Faculty Qualifications </a:t>
            </a:r>
            <a:r>
              <a:rPr lang="en-US" sz="2800" dirty="0" smtClean="0"/>
              <a:t>vote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VBOC and </a:t>
            </a:r>
            <a:r>
              <a:rPr lang="en-US" sz="2800" dirty="0" err="1" smtClean="0"/>
              <a:t>vmock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/>
              <a:t>Library updates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Research news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AACSB accreditation review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Faculty Hiring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Development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Dean’s Comments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Strategic planning input</a:t>
            </a:r>
          </a:p>
        </p:txBody>
      </p:sp>
      <p:pic>
        <p:nvPicPr>
          <p:cNvPr id="2050" name="Picture 2" descr="C:\Users\frazier\AppData\Local\Microsoft\Windows\Temporary Internet Files\Content.IE5\C6RA3BON\agend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931" y="1200150"/>
            <a:ext cx="240944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160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M | BetterECM - russ stalters' Blog on Exploring NextGe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9600"/>
            <a:ext cx="1676400" cy="1113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AACSB Accreditation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962399"/>
          </a:xfrm>
        </p:spPr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AACSB – next team visit is Feb. 2021 – 1.5 years out</a:t>
            </a:r>
          </a:p>
          <a:p>
            <a:pPr lvl="1"/>
            <a:r>
              <a:rPr lang="en-US" dirty="0" smtClean="0"/>
              <a:t>5-year review cycle</a:t>
            </a:r>
          </a:p>
          <a:p>
            <a:pPr lvl="1"/>
            <a:r>
              <a:rPr lang="en-US" dirty="0" smtClean="0"/>
              <a:t>Faculty qualifications</a:t>
            </a:r>
          </a:p>
          <a:p>
            <a:pPr lvl="1"/>
            <a:r>
              <a:rPr lang="en-US" dirty="0" smtClean="0"/>
              <a:t>AOL committee</a:t>
            </a:r>
          </a:p>
          <a:p>
            <a:pPr lvl="1"/>
            <a:r>
              <a:rPr lang="en-US" dirty="0" smtClean="0"/>
              <a:t>AOL vs. UEP; most data can be used for both</a:t>
            </a:r>
          </a:p>
          <a:p>
            <a:pPr lvl="1"/>
            <a:r>
              <a:rPr lang="en-US" dirty="0" smtClean="0"/>
              <a:t>Innovation, Engagement, Impact</a:t>
            </a:r>
          </a:p>
          <a:p>
            <a:pPr lvl="1"/>
            <a:r>
              <a:rPr lang="en-US" dirty="0" smtClean="0"/>
              <a:t>New 2020 AACSB standards</a:t>
            </a:r>
          </a:p>
        </p:txBody>
      </p:sp>
      <p:pic>
        <p:nvPicPr>
          <p:cNvPr id="4" name="Picture 3" descr="File:AACSB-logo-color-RGB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48783"/>
            <a:ext cx="2819400" cy="95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Hiring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 T/TT Searches:</a:t>
            </a:r>
          </a:p>
          <a:p>
            <a:pPr lvl="1"/>
            <a:r>
              <a:rPr lang="en-US" dirty="0" smtClean="0"/>
              <a:t>Endowed Chairs</a:t>
            </a:r>
          </a:p>
          <a:p>
            <a:pPr lvl="2"/>
            <a:r>
              <a:rPr lang="en-US" dirty="0" smtClean="0"/>
              <a:t>West Chair – Healthcare or Entrepreneurship; any dept.</a:t>
            </a:r>
          </a:p>
          <a:p>
            <a:pPr lvl="2"/>
            <a:r>
              <a:rPr lang="en-US" dirty="0" err="1" smtClean="0"/>
              <a:t>Goolsby</a:t>
            </a:r>
            <a:r>
              <a:rPr lang="en-US" dirty="0" smtClean="0"/>
              <a:t>-Alcon Chair – any dept.</a:t>
            </a:r>
          </a:p>
          <a:p>
            <a:pPr lvl="1"/>
            <a:r>
              <a:rPr lang="en-US" dirty="0" smtClean="0"/>
              <a:t>ECON – Health or Environmental; Assistant</a:t>
            </a:r>
          </a:p>
          <a:p>
            <a:pPr lvl="1"/>
            <a:r>
              <a:rPr lang="en-US" dirty="0" smtClean="0"/>
              <a:t>ISOM – Business Analytics</a:t>
            </a:r>
            <a:r>
              <a:rPr lang="en-US" dirty="0"/>
              <a:t>; Assistant</a:t>
            </a:r>
            <a:endParaRPr lang="en-US" dirty="0" smtClean="0"/>
          </a:p>
          <a:p>
            <a:pPr lvl="1"/>
            <a:r>
              <a:rPr lang="en-US" dirty="0" smtClean="0"/>
              <a:t>MANA – Org. Behavior/HR</a:t>
            </a:r>
            <a:r>
              <a:rPr lang="en-US" dirty="0"/>
              <a:t>; Assistant</a:t>
            </a:r>
            <a:endParaRPr lang="en-US" dirty="0" smtClean="0"/>
          </a:p>
          <a:p>
            <a:pPr lvl="1"/>
            <a:r>
              <a:rPr lang="en-US" dirty="0" smtClean="0"/>
              <a:t>MANA – free choice; </a:t>
            </a:r>
            <a:r>
              <a:rPr lang="en-US" dirty="0"/>
              <a:t>Assistant</a:t>
            </a:r>
            <a:endParaRPr lang="en-US" dirty="0" smtClean="0"/>
          </a:p>
          <a:p>
            <a:pPr lvl="1"/>
            <a:r>
              <a:rPr lang="en-US" dirty="0" smtClean="0"/>
              <a:t>MANA – free choice</a:t>
            </a:r>
            <a:r>
              <a:rPr lang="en-US" dirty="0"/>
              <a:t>; Assistant </a:t>
            </a:r>
            <a:r>
              <a:rPr lang="en-US" dirty="0" smtClean="0"/>
              <a:t>(NTT conversion)</a:t>
            </a:r>
          </a:p>
        </p:txBody>
      </p:sp>
      <p:pic>
        <p:nvPicPr>
          <p:cNvPr id="4" name="Picture 3" descr="expanding its writer base and is specially interested in &lt;strong&gt;hiring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571500"/>
            <a:ext cx="18859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UTA Giving Totals and Individual Donor Counts FY 17-18 and FY 19-20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339621"/>
              </p:ext>
            </p:extLst>
          </p:nvPr>
        </p:nvGraphicFramePr>
        <p:xfrm>
          <a:off x="228600" y="1541421"/>
          <a:ext cx="8763000" cy="508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2388637163"/>
                    </a:ext>
                  </a:extLst>
                </a:gridCol>
                <a:gridCol w="2202363">
                  <a:extLst>
                    <a:ext uri="{9D8B030D-6E8A-4147-A177-3AD203B41FA5}">
                      <a16:colId xmlns:a16="http://schemas.microsoft.com/office/drawing/2014/main" val="3356562948"/>
                    </a:ext>
                  </a:extLst>
                </a:gridCol>
                <a:gridCol w="3639637">
                  <a:extLst>
                    <a:ext uri="{9D8B030D-6E8A-4147-A177-3AD203B41FA5}">
                      <a16:colId xmlns:a16="http://schemas.microsoft.com/office/drawing/2014/main" val="2734238408"/>
                    </a:ext>
                  </a:extLst>
                </a:gridCol>
              </a:tblGrid>
              <a:tr h="3478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Giving Totals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651871"/>
                  </a:ext>
                </a:extLst>
              </a:tr>
              <a:tr h="3478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FY 17-18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FY 18-19 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(Not Final)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3401515"/>
                  </a:ext>
                </a:extLst>
              </a:tr>
              <a:tr h="3478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Gifts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       10,374,354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       17,383,306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36618121"/>
                  </a:ext>
                </a:extLst>
              </a:tr>
              <a:tr h="3478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Pledges-Current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         1,414,678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         3,933,089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0085585"/>
                  </a:ext>
                </a:extLst>
              </a:tr>
              <a:tr h="3478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Pledges-Capital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            719,158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            716,785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90730338"/>
                  </a:ext>
                </a:extLst>
              </a:tr>
              <a:tr h="56561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 Testamentary Commitments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         2,805,263 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         1,630,000 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890517"/>
                  </a:ext>
                </a:extLst>
              </a:tr>
              <a:tr h="3478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8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       15,313,453 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       23,663,180 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71831794"/>
                  </a:ext>
                </a:extLst>
              </a:tr>
              <a:tr h="3478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60689434"/>
                  </a:ext>
                </a:extLst>
              </a:tr>
              <a:tr h="3478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Individual Donor Count</a:t>
                      </a: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720321"/>
                  </a:ext>
                </a:extLst>
              </a:tr>
              <a:tr h="3478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FY 17-18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FY 18-19 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(Not Final)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72926753"/>
                  </a:ext>
                </a:extLst>
              </a:tr>
              <a:tr h="3478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Alumni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3,195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3,502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7543078"/>
                  </a:ext>
                </a:extLst>
              </a:tr>
              <a:tr h="3478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Parents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1,815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1,257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8852961"/>
                  </a:ext>
                </a:extLst>
              </a:tr>
              <a:tr h="3478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Friends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2,064 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1,727 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568492"/>
                  </a:ext>
                </a:extLst>
              </a:tr>
              <a:tr h="3478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7,074 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6,486 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1494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9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marL="730250">
              <a:lnSpc>
                <a:spcPct val="100000"/>
              </a:lnSpc>
              <a:spcBef>
                <a:spcPts val="260"/>
              </a:spcBef>
            </a:pPr>
            <a:r>
              <a:rPr lang="en-US" sz="2000" b="1" spc="15" dirty="0" smtClean="0">
                <a:cs typeface="Calibri"/>
              </a:rPr>
              <a:t>FY </a:t>
            </a:r>
            <a:r>
              <a:rPr lang="en-US" sz="2000" b="1" spc="10" dirty="0">
                <a:cs typeface="Calibri"/>
              </a:rPr>
              <a:t>2018‐19 Fundraising </a:t>
            </a:r>
            <a:r>
              <a:rPr lang="en-US" sz="2000" b="1" spc="15" dirty="0">
                <a:cs typeface="Calibri"/>
              </a:rPr>
              <a:t>and </a:t>
            </a:r>
            <a:r>
              <a:rPr lang="en-US" sz="2000" b="1" spc="10" dirty="0">
                <a:cs typeface="Calibri"/>
              </a:rPr>
              <a:t>Forecasting Totals for </a:t>
            </a:r>
            <a:r>
              <a:rPr lang="en-US" sz="2000" b="1" spc="15" dirty="0">
                <a:cs typeface="Calibri"/>
              </a:rPr>
              <a:t>Business </a:t>
            </a:r>
            <a:r>
              <a:rPr lang="en-US" sz="2000" b="1" spc="10" dirty="0" smtClean="0">
                <a:cs typeface="Calibri"/>
              </a:rPr>
              <a:t>Through </a:t>
            </a:r>
            <a:r>
              <a:rPr lang="en-US" sz="2000" b="1" spc="15" dirty="0">
                <a:cs typeface="Calibri"/>
              </a:rPr>
              <a:t>8/31/19 </a:t>
            </a:r>
            <a:r>
              <a:rPr lang="en-US" sz="2000" b="1" spc="10" dirty="0">
                <a:cs typeface="Calibri"/>
              </a:rPr>
              <a:t>(Not Final ‐ </a:t>
            </a:r>
            <a:r>
              <a:rPr lang="en-US" sz="2000" b="1" spc="15" dirty="0">
                <a:cs typeface="Calibri"/>
              </a:rPr>
              <a:t>Updated</a:t>
            </a:r>
            <a:r>
              <a:rPr lang="en-US" sz="2000" b="1" spc="-65" dirty="0">
                <a:cs typeface="Calibri"/>
              </a:rPr>
              <a:t> </a:t>
            </a:r>
            <a:r>
              <a:rPr lang="en-US" sz="2000" b="1" spc="15" dirty="0">
                <a:cs typeface="Calibri"/>
              </a:rPr>
              <a:t>9/26/2019)</a:t>
            </a:r>
            <a:endParaRPr lang="en-US" sz="2000" dirty="0">
              <a:cs typeface="Calibri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752778"/>
              </p:ext>
            </p:extLst>
          </p:nvPr>
        </p:nvGraphicFramePr>
        <p:xfrm>
          <a:off x="152400" y="1219200"/>
          <a:ext cx="8839201" cy="17705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19480">
                <a:tc gridSpan="9">
                  <a:txBody>
                    <a:bodyPr/>
                    <a:lstStyle/>
                    <a:p>
                      <a:pPr marL="12065" algn="ctr">
                        <a:lnSpc>
                          <a:spcPts val="1370"/>
                        </a:lnSpc>
                      </a:pPr>
                      <a:r>
                        <a:rPr sz="1150" b="1" spc="10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1150" b="1" spc="15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1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10" dirty="0">
                          <a:latin typeface="Calibri"/>
                          <a:cs typeface="Calibri"/>
                        </a:rPr>
                        <a:t>Unit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47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Unit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145540">
                        <a:lnSpc>
                          <a:spcPts val="1370"/>
                        </a:lnSpc>
                      </a:pPr>
                      <a:r>
                        <a:rPr sz="1150" b="1" spc="15" dirty="0">
                          <a:latin typeface="Calibri"/>
                          <a:cs typeface="Calibri"/>
                        </a:rPr>
                        <a:t>FY </a:t>
                      </a:r>
                      <a:r>
                        <a:rPr sz="1150" b="1" spc="10" dirty="0">
                          <a:latin typeface="Calibri"/>
                          <a:cs typeface="Calibri"/>
                        </a:rPr>
                        <a:t>2017‐18</a:t>
                      </a:r>
                      <a:r>
                        <a:rPr sz="11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15" dirty="0">
                          <a:latin typeface="Calibri"/>
                          <a:cs typeface="Calibri"/>
                        </a:rPr>
                        <a:t>TOTALS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130935">
                        <a:lnSpc>
                          <a:spcPts val="1370"/>
                        </a:lnSpc>
                      </a:pPr>
                      <a:r>
                        <a:rPr sz="1150" b="1" spc="15" dirty="0">
                          <a:latin typeface="Calibri"/>
                          <a:cs typeface="Calibri"/>
                        </a:rPr>
                        <a:t>FY </a:t>
                      </a:r>
                      <a:r>
                        <a:rPr sz="1150" b="1" spc="10" dirty="0">
                          <a:latin typeface="Calibri"/>
                          <a:cs typeface="Calibri"/>
                        </a:rPr>
                        <a:t>2018‐19 </a:t>
                      </a:r>
                      <a:r>
                        <a:rPr sz="1150" b="1" spc="15" dirty="0">
                          <a:latin typeface="Calibri"/>
                          <a:cs typeface="Calibri"/>
                        </a:rPr>
                        <a:t>YTD</a:t>
                      </a:r>
                      <a:r>
                        <a:rPr sz="11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15" dirty="0">
                          <a:latin typeface="Calibri"/>
                          <a:cs typeface="Calibri"/>
                        </a:rPr>
                        <a:t>TOTALS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6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Gifts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ts val="1115"/>
                        </a:lnSpc>
                        <a:spcBef>
                          <a:spcPts val="10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Received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0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Pledges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76200">
                        <a:lnSpc>
                          <a:spcPts val="1115"/>
                        </a:lnSpc>
                        <a:spcBef>
                          <a:spcPts val="10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Outstanding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Testamentary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810" algn="ctr">
                        <a:lnSpc>
                          <a:spcPts val="1115"/>
                        </a:lnSpc>
                        <a:spcBef>
                          <a:spcPts val="10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Commitments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Total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Gifts</a:t>
                      </a:r>
                      <a:r>
                        <a:rPr sz="10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Received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11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0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Pledges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65735">
                        <a:lnSpc>
                          <a:spcPts val="1115"/>
                        </a:lnSpc>
                        <a:spcBef>
                          <a:spcPts val="10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Outstanding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Testamentary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810" algn="ctr">
                        <a:lnSpc>
                          <a:spcPts val="1115"/>
                        </a:lnSpc>
                        <a:spcBef>
                          <a:spcPts val="10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Commitments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Total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480"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College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Business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$938,176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$110,026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$1,048,202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$1,957,315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$934,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795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$40,000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$2,932,110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$938,176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$110,026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$0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$1,048,202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$1</a:t>
                      </a:r>
                      <a:r>
                        <a:rPr sz="1000" b="1" spc="-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957,315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$934,795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$40,000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$2,932,110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460605"/>
              </p:ext>
            </p:extLst>
          </p:nvPr>
        </p:nvGraphicFramePr>
        <p:xfrm>
          <a:off x="152399" y="2971799"/>
          <a:ext cx="8839201" cy="37345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9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5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6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51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7030">
                <a:tc gridSpan="9">
                  <a:txBody>
                    <a:bodyPr/>
                    <a:lstStyle/>
                    <a:p>
                      <a:pPr marL="10160" algn="ctr">
                        <a:lnSpc>
                          <a:spcPts val="1370"/>
                        </a:lnSpc>
                      </a:pPr>
                      <a:r>
                        <a:rPr sz="1150" b="1" spc="10" dirty="0">
                          <a:latin typeface="Calibri"/>
                          <a:cs typeface="Calibri"/>
                        </a:rPr>
                        <a:t>Unit Total </a:t>
                      </a:r>
                      <a:r>
                        <a:rPr sz="1150" b="1" spc="15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1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10" dirty="0">
                          <a:latin typeface="Calibri"/>
                          <a:cs typeface="Calibri"/>
                        </a:rPr>
                        <a:t>Source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4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Source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145540">
                        <a:lnSpc>
                          <a:spcPts val="1370"/>
                        </a:lnSpc>
                      </a:pPr>
                      <a:r>
                        <a:rPr sz="1150" b="1" spc="15" dirty="0">
                          <a:latin typeface="Calibri"/>
                          <a:cs typeface="Calibri"/>
                        </a:rPr>
                        <a:t>FY </a:t>
                      </a:r>
                      <a:r>
                        <a:rPr sz="1150" b="1" spc="10" dirty="0">
                          <a:latin typeface="Calibri"/>
                          <a:cs typeface="Calibri"/>
                        </a:rPr>
                        <a:t>2017‐18</a:t>
                      </a:r>
                      <a:r>
                        <a:rPr sz="115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15" dirty="0">
                          <a:latin typeface="Calibri"/>
                          <a:cs typeface="Calibri"/>
                        </a:rPr>
                        <a:t>TOTALS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130935">
                        <a:lnSpc>
                          <a:spcPts val="1370"/>
                        </a:lnSpc>
                      </a:pPr>
                      <a:r>
                        <a:rPr sz="1150" b="1" spc="15" dirty="0">
                          <a:latin typeface="Calibri"/>
                          <a:cs typeface="Calibri"/>
                        </a:rPr>
                        <a:t>FY </a:t>
                      </a:r>
                      <a:r>
                        <a:rPr sz="1150" b="1" spc="10" dirty="0">
                          <a:latin typeface="Calibri"/>
                          <a:cs typeface="Calibri"/>
                        </a:rPr>
                        <a:t>2018‐19 </a:t>
                      </a:r>
                      <a:r>
                        <a:rPr sz="1150" b="1" spc="15" dirty="0">
                          <a:latin typeface="Calibri"/>
                          <a:cs typeface="Calibri"/>
                        </a:rPr>
                        <a:t>YTD</a:t>
                      </a:r>
                      <a:r>
                        <a:rPr sz="115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15" dirty="0">
                          <a:latin typeface="Calibri"/>
                          <a:cs typeface="Calibri"/>
                        </a:rPr>
                        <a:t>TOTALS</a:t>
                      </a:r>
                      <a:endParaRPr sz="11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7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Gifts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ts val="1115"/>
                        </a:lnSpc>
                        <a:spcBef>
                          <a:spcPts val="10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Received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0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Pledges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76200">
                        <a:lnSpc>
                          <a:spcPts val="1115"/>
                        </a:lnSpc>
                        <a:spcBef>
                          <a:spcPts val="10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Outstanding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Testamentary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810" algn="ctr">
                        <a:lnSpc>
                          <a:spcPts val="1115"/>
                        </a:lnSpc>
                        <a:spcBef>
                          <a:spcPts val="10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Commitments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Total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Gifts</a:t>
                      </a:r>
                      <a:r>
                        <a:rPr sz="10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Received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11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0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Pledges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165735">
                        <a:lnSpc>
                          <a:spcPts val="1115"/>
                        </a:lnSpc>
                        <a:spcBef>
                          <a:spcPts val="10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Outstanding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Testamentary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3810" algn="ctr">
                        <a:lnSpc>
                          <a:spcPts val="1115"/>
                        </a:lnSpc>
                        <a:spcBef>
                          <a:spcPts val="10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Commitments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Total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50"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Alumni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$380,200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$109,926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$490,126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$1,365,270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$904,152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$40,000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$2,309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,422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750"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Friends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$30,165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$30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165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$28,642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$5,488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$34,130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750"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Parents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$8,200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$8,200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$5,645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$105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$5,750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48"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Companies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$179,000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$100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$179,100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$253,691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$25,050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$278,741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750"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Foundations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$197,250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$197,250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$177,000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$177,000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750"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Other Organizations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$143,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361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$143,361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$127,067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$127,067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$938,176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$110,026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$0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$1,048,202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$1</a:t>
                      </a:r>
                      <a:r>
                        <a:rPr sz="1000" b="1" spc="-15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957,315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$934,795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$40,000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$2,932,110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Dean’s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Dean’s Leadership Circle (DLC)</a:t>
            </a:r>
          </a:p>
          <a:p>
            <a:endParaRPr lang="en-US" dirty="0"/>
          </a:p>
          <a:p>
            <a:r>
              <a:rPr lang="en-US" dirty="0" smtClean="0"/>
              <a:t>MAVS 100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50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 Goals</a:t>
            </a:r>
          </a:p>
        </p:txBody>
      </p:sp>
    </p:spTree>
    <p:extLst>
      <p:ext uri="{BB962C8B-B14F-4D97-AF65-F5344CB8AC3E}">
        <p14:creationId xmlns:p14="http://schemas.microsoft.com/office/powerpoint/2010/main" val="9615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Comments?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1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181600"/>
          </a:xfrm>
        </p:spPr>
        <p:txBody>
          <a:bodyPr>
            <a:normAutofit lnSpcReduction="10000"/>
          </a:bodyPr>
          <a:lstStyle/>
          <a:p>
            <a:pPr marL="57150" indent="0">
              <a:spcBef>
                <a:spcPts val="0"/>
              </a:spcBef>
              <a:buNone/>
            </a:pPr>
            <a:endParaRPr lang="en-US" dirty="0" smtClean="0"/>
          </a:p>
          <a:p>
            <a:pPr marL="57150" indent="0">
              <a:spcBef>
                <a:spcPts val="0"/>
              </a:spcBef>
              <a:buNone/>
            </a:pPr>
            <a:r>
              <a:rPr lang="en-US" sz="3400" dirty="0" smtClean="0"/>
              <a:t>Welcome New Tenured/Tenure-Track Faculty!</a:t>
            </a:r>
          </a:p>
          <a:p>
            <a:pPr marL="5715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Dr</a:t>
            </a:r>
            <a:r>
              <a:rPr lang="en-US" sz="3200" dirty="0"/>
              <a:t>. </a:t>
            </a:r>
            <a:r>
              <a:rPr lang="en-US" sz="3200" dirty="0" err="1" smtClean="0"/>
              <a:t>Jivas</a:t>
            </a:r>
            <a:r>
              <a:rPr lang="en-US" sz="3200" dirty="0" smtClean="0"/>
              <a:t> </a:t>
            </a:r>
            <a:r>
              <a:rPr lang="en-US" sz="3200" dirty="0" err="1" smtClean="0"/>
              <a:t>Chakravarthy</a:t>
            </a:r>
            <a:r>
              <a:rPr lang="en-US" sz="3200" dirty="0" smtClean="0"/>
              <a:t>, ACCT</a:t>
            </a:r>
            <a:endParaRPr lang="en-US" sz="3200" dirty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/>
              <a:t>Dr. </a:t>
            </a:r>
            <a:r>
              <a:rPr lang="en-US" sz="3200" dirty="0" smtClean="0"/>
              <a:t>Andy </a:t>
            </a:r>
            <a:r>
              <a:rPr lang="en-US" sz="3200" dirty="0" err="1" smtClean="0"/>
              <a:t>Hansz</a:t>
            </a:r>
            <a:r>
              <a:rPr lang="en-US" sz="3200" dirty="0" smtClean="0"/>
              <a:t>, FINA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Dr. Chai </a:t>
            </a:r>
            <a:r>
              <a:rPr lang="en-US" sz="3200" dirty="0" err="1" smtClean="0"/>
              <a:t>Sambhara</a:t>
            </a:r>
            <a:r>
              <a:rPr lang="en-US" sz="3200" dirty="0"/>
              <a:t>, </a:t>
            </a:r>
            <a:r>
              <a:rPr lang="en-US" sz="3200" dirty="0" smtClean="0"/>
              <a:t>ISOM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Dr. </a:t>
            </a:r>
            <a:r>
              <a:rPr lang="en-US" sz="3200" dirty="0" err="1" smtClean="0"/>
              <a:t>Zhuojun</a:t>
            </a:r>
            <a:r>
              <a:rPr lang="en-US" sz="3200" dirty="0" smtClean="0"/>
              <a:t> (ZJ) </a:t>
            </a:r>
            <a:r>
              <a:rPr lang="en-US" sz="3200" dirty="0" err="1" smtClean="0"/>
              <a:t>Gu</a:t>
            </a:r>
            <a:r>
              <a:rPr lang="en-US" sz="3200" dirty="0" smtClean="0"/>
              <a:t>, ISOM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Dr. Ariane </a:t>
            </a:r>
            <a:r>
              <a:rPr lang="en-US" sz="3200" dirty="0" err="1" smtClean="0"/>
              <a:t>Foidevaux</a:t>
            </a:r>
            <a:r>
              <a:rPr lang="en-US" sz="3200" dirty="0" smtClean="0"/>
              <a:t>, MANA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Dr. </a:t>
            </a:r>
            <a:r>
              <a:rPr lang="en-US" sz="3200" dirty="0" err="1" smtClean="0"/>
              <a:t>Yiyi</a:t>
            </a:r>
            <a:r>
              <a:rPr lang="en-US" sz="3200" dirty="0" smtClean="0"/>
              <a:t> Li, MARK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Dr. Fred Miao, MARK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19400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98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181600"/>
          </a:xfrm>
        </p:spPr>
        <p:txBody>
          <a:bodyPr>
            <a:normAutofit fontScale="85000" lnSpcReduction="20000"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en-US" sz="3400" dirty="0" smtClean="0"/>
              <a:t>Welcome New Non-Tenure-Track Faculty!</a:t>
            </a:r>
          </a:p>
          <a:p>
            <a:pPr marL="5715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Dr</a:t>
            </a:r>
            <a:r>
              <a:rPr lang="en-US" sz="3200" dirty="0"/>
              <a:t>. </a:t>
            </a:r>
            <a:r>
              <a:rPr lang="en-US" sz="3200" dirty="0" smtClean="0"/>
              <a:t>Cherie Henderson, ACCT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Mr. Ken Smith, ACCT</a:t>
            </a:r>
            <a:endParaRPr lang="en-US" sz="3200" dirty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/>
              <a:t>Dr. </a:t>
            </a:r>
            <a:r>
              <a:rPr lang="en-US" sz="3200" dirty="0" smtClean="0"/>
              <a:t>Chris </a:t>
            </a:r>
            <a:r>
              <a:rPr lang="en-US" sz="3200" dirty="0" err="1" smtClean="0"/>
              <a:t>Candreva</a:t>
            </a:r>
            <a:r>
              <a:rPr lang="en-US" sz="3200" dirty="0" smtClean="0"/>
              <a:t>, ECON</a:t>
            </a:r>
            <a:endParaRPr lang="en-US" sz="3200" dirty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/>
              <a:t>Dr. </a:t>
            </a:r>
            <a:r>
              <a:rPr lang="en-US" sz="3200" dirty="0" smtClean="0"/>
              <a:t>Robert Pettis, </a:t>
            </a:r>
            <a:r>
              <a:rPr lang="en-US" sz="3200" dirty="0"/>
              <a:t>ECON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/>
              <a:t>Dr. </a:t>
            </a:r>
            <a:r>
              <a:rPr lang="en-US" sz="3200" dirty="0" smtClean="0"/>
              <a:t>David Quigley, ECON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Dr. Grace </a:t>
            </a:r>
            <a:r>
              <a:rPr lang="en-US" sz="3200" dirty="0" err="1" smtClean="0"/>
              <a:t>Esimai</a:t>
            </a:r>
            <a:r>
              <a:rPr lang="en-US" sz="3200" dirty="0" smtClean="0"/>
              <a:t>, ISOM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Dr. Cynthia St. John, MANA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Mr. Wayne </a:t>
            </a:r>
            <a:r>
              <a:rPr lang="en-US" sz="3200" dirty="0" err="1" smtClean="0"/>
              <a:t>Brittingham</a:t>
            </a:r>
            <a:r>
              <a:rPr lang="en-US" sz="3200" dirty="0" smtClean="0"/>
              <a:t>, MANA</a:t>
            </a:r>
            <a:endParaRPr lang="en-US" sz="3200" dirty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Dr. Kevin Carr, MARK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Dr. Melody Fowler, MARK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Dr</a:t>
            </a:r>
            <a:r>
              <a:rPr lang="en-US" sz="3200" dirty="0"/>
              <a:t>. </a:t>
            </a:r>
            <a:r>
              <a:rPr lang="en-US" sz="3200" dirty="0" smtClean="0"/>
              <a:t>Anne Gottfried, MARK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19400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2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181600"/>
          </a:xfrm>
        </p:spPr>
        <p:txBody>
          <a:bodyPr>
            <a:normAutofit fontScale="85000" lnSpcReduction="20000"/>
          </a:bodyPr>
          <a:lstStyle/>
          <a:p>
            <a:pPr marL="57150" indent="0">
              <a:spcBef>
                <a:spcPts val="0"/>
              </a:spcBef>
              <a:buNone/>
            </a:pPr>
            <a:endParaRPr lang="en-US" sz="3400" dirty="0" smtClean="0"/>
          </a:p>
          <a:p>
            <a:pPr marL="514350" indent="-457200">
              <a:spcBef>
                <a:spcPts val="0"/>
              </a:spcBef>
            </a:pPr>
            <a:r>
              <a:rPr lang="en-US" sz="3400" dirty="0" smtClean="0"/>
              <a:t>Welcome New Staff!</a:t>
            </a:r>
          </a:p>
          <a:p>
            <a:pPr marL="5715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Erica Anderson, Dean’s Office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Dominique Castillo, UG Advising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Sarah Davis, EMBA Program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Amanda </a:t>
            </a:r>
            <a:r>
              <a:rPr lang="en-US" sz="3200" dirty="0" err="1" smtClean="0"/>
              <a:t>Houdashell</a:t>
            </a:r>
            <a:r>
              <a:rPr lang="en-US" sz="3200" dirty="0" smtClean="0"/>
              <a:t>, MBA Program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Jordan </a:t>
            </a:r>
            <a:r>
              <a:rPr lang="en-US" sz="3200" dirty="0" err="1" smtClean="0"/>
              <a:t>Mulkey</a:t>
            </a:r>
            <a:r>
              <a:rPr lang="en-US" sz="3200" dirty="0" smtClean="0"/>
              <a:t>, Web Development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Victoria Porter, UG Advising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Hakim Sims, UG Recruiting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Gina </a:t>
            </a:r>
            <a:r>
              <a:rPr lang="en-US" sz="3200" dirty="0" err="1" smtClean="0"/>
              <a:t>Tilker</a:t>
            </a:r>
            <a:r>
              <a:rPr lang="en-US" sz="3200" dirty="0" smtClean="0"/>
              <a:t>, Development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Micah Washington, UG Advising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Will Wright, PhD Program</a:t>
            </a:r>
            <a:endParaRPr lang="en-US" sz="3200" dirty="0"/>
          </a:p>
          <a:p>
            <a:pPr marL="457200" lvl="1" indent="0">
              <a:spcBef>
                <a:spcPts val="600"/>
              </a:spcBef>
              <a:buNone/>
            </a:pPr>
            <a:endParaRPr lang="en-US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21" y="152401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64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Congratulations!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181600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0"/>
              </a:spcBef>
              <a:buNone/>
            </a:pPr>
            <a:endParaRPr lang="en-US" sz="1500" dirty="0" smtClean="0"/>
          </a:p>
          <a:p>
            <a:pPr marL="514350" indent="-457200"/>
            <a:endParaRPr lang="en-US" sz="3400" dirty="0" smtClean="0"/>
          </a:p>
          <a:p>
            <a:pPr marL="514350" indent="-457200"/>
            <a:r>
              <a:rPr lang="en-US" sz="3400" dirty="0" smtClean="0"/>
              <a:t>Faculty Promotions!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Dr. Narayan Janakiraman, MARK (Tenure)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Dr. Fernando Jaramillo, MARK (Full Professor)</a:t>
            </a:r>
          </a:p>
        </p:txBody>
      </p:sp>
      <p:pic>
        <p:nvPicPr>
          <p:cNvPr id="5" name="Picture 4" descr="Reader Girls Blog: &lt;strong&gt;Congratulations&lt;/strong&gt; to the winners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0"/>
            <a:ext cx="2857500" cy="1905000"/>
          </a:xfrm>
          <a:prstGeom prst="rect">
            <a:avLst/>
          </a:prstGeom>
        </p:spPr>
      </p:pic>
      <p:pic>
        <p:nvPicPr>
          <p:cNvPr id="4" name="Picture 3" descr="301 Moved Permanentl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97" y="990600"/>
            <a:ext cx="2096103" cy="14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56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Congratulations!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181600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0"/>
              </a:spcBef>
              <a:buNone/>
            </a:pPr>
            <a:endParaRPr lang="en-US" sz="1500" dirty="0" smtClean="0"/>
          </a:p>
          <a:p>
            <a:pPr marL="514350" indent="-457200"/>
            <a:r>
              <a:rPr lang="en-US" sz="3400" dirty="0" smtClean="0"/>
              <a:t>New Endowed Chair!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3200" dirty="0" smtClean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3200" dirty="0" smtClean="0"/>
              <a:t>Dr. Sanjiv Sabherwal</a:t>
            </a:r>
          </a:p>
          <a:p>
            <a:pPr marL="1314450" lvl="2" indent="-457200">
              <a:spcBef>
                <a:spcPts val="600"/>
              </a:spcBef>
            </a:pPr>
            <a:r>
              <a:rPr lang="en-US" sz="2800" dirty="0" err="1" smtClean="0"/>
              <a:t>Goolsby-Jacqualyn</a:t>
            </a:r>
            <a:r>
              <a:rPr lang="en-US" sz="2800" dirty="0" smtClean="0"/>
              <a:t> A. </a:t>
            </a:r>
            <a:r>
              <a:rPr lang="en-US" sz="2800" dirty="0" err="1" smtClean="0"/>
              <a:t>Fouse</a:t>
            </a:r>
            <a:r>
              <a:rPr lang="en-US" sz="2800" dirty="0" smtClean="0"/>
              <a:t> Chair</a:t>
            </a:r>
          </a:p>
          <a:p>
            <a:pPr marL="514350" indent="-457200"/>
            <a:endParaRPr lang="en-US" dirty="0" smtClean="0"/>
          </a:p>
        </p:txBody>
      </p:sp>
      <p:pic>
        <p:nvPicPr>
          <p:cNvPr id="4" name="Picture 3" descr="Reader Girls Blog: &lt;strong&gt;Congratulations&lt;/strong&gt; to the winners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9060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razier\AppData\Local\Microsoft\Windows\Temporary Internet Files\Content.IE5\1DNF0KL0\good-news_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7545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Elite journal acceptances for 2018-2019</a:t>
            </a:r>
          </a:p>
          <a:p>
            <a:pPr lvl="1"/>
            <a:r>
              <a:rPr lang="en-US" dirty="0" smtClean="0"/>
              <a:t>Alison Birch (Hall)—Academy of Mgmt. Review</a:t>
            </a:r>
          </a:p>
          <a:p>
            <a:pPr lvl="1"/>
            <a:r>
              <a:rPr lang="en-US" dirty="0" smtClean="0"/>
              <a:t>Narayan Janakiraman—Journal of Marketing</a:t>
            </a:r>
          </a:p>
          <a:p>
            <a:pPr lvl="1"/>
            <a:r>
              <a:rPr lang="en-US" dirty="0" smtClean="0"/>
              <a:t>Kay-Yut Chen—Management Science</a:t>
            </a:r>
          </a:p>
          <a:p>
            <a:pPr lvl="1"/>
            <a:r>
              <a:rPr lang="en-US" dirty="0" smtClean="0"/>
              <a:t>3 more this month!</a:t>
            </a:r>
          </a:p>
        </p:txBody>
      </p:sp>
      <p:pic>
        <p:nvPicPr>
          <p:cNvPr id="5" name="Picture 3" descr="C:\Users\frazier\AppData\Local\Microsoft\Windows\Temporary Internet Files\Content.IE5\1DNF0KL0\good-news_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1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Good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7545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 Federal Research Grants!</a:t>
            </a:r>
          </a:p>
          <a:p>
            <a:r>
              <a:rPr lang="en-US" sz="2800" u="sng" dirty="0" smtClean="0"/>
              <a:t>Kay-Yut Chen </a:t>
            </a:r>
            <a:r>
              <a:rPr lang="en-US" sz="2800" dirty="0" smtClean="0"/>
              <a:t>– Agency for Healthcare Research and Quality -- ~$625k</a:t>
            </a:r>
          </a:p>
          <a:p>
            <a:r>
              <a:rPr lang="en-US" sz="2800" u="sng" dirty="0" smtClean="0"/>
              <a:t>CY Choi </a:t>
            </a:r>
            <a:r>
              <a:rPr lang="en-US" sz="2800" dirty="0" smtClean="0"/>
              <a:t>– National Oceanic and Atmospheric Admin. -- ~$300k</a:t>
            </a:r>
          </a:p>
          <a:p>
            <a:r>
              <a:rPr lang="en-US" sz="2800" u="sng" dirty="0" smtClean="0"/>
              <a:t>Jennifer Zhang </a:t>
            </a:r>
            <a:r>
              <a:rPr lang="en-US" sz="2800" dirty="0" smtClean="0"/>
              <a:t>– National Science Foundation -- ~$1million</a:t>
            </a:r>
            <a:endParaRPr lang="en-US" sz="2800" dirty="0"/>
          </a:p>
        </p:txBody>
      </p:sp>
      <p:pic>
        <p:nvPicPr>
          <p:cNvPr id="1027" name="Picture 3" descr="C:\Users\frazier\AppData\Local\Microsoft\Windows\Temporary Internet Files\Content.IE5\1DNF0KL0\good-news_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frazier\AppData\Local\Microsoft\Windows\Temporary Internet Files\Content.IE5\1DNF0KL0\good-news_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908063"/>
      </p:ext>
    </p:extLst>
  </p:cSld>
  <p:clrMapOvr>
    <a:masterClrMapping/>
  </p:clrMapOvr>
</p:sld>
</file>

<file path=ppt/theme/theme1.xml><?xml version="1.0" encoding="utf-8"?>
<a:theme xmlns:a="http://schemas.openxmlformats.org/drawingml/2006/main" name="2013 COB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 COB Slide template</Template>
  <TotalTime>7031</TotalTime>
  <Words>1093</Words>
  <Application>Microsoft Office PowerPoint</Application>
  <PresentationFormat>Letter Paper (8.5x11 in)</PresentationFormat>
  <Paragraphs>323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2013 COB Slide template</vt:lpstr>
      <vt:lpstr>PowerPoint Presentation</vt:lpstr>
      <vt:lpstr>Agenda</vt:lpstr>
      <vt:lpstr>Welcome!</vt:lpstr>
      <vt:lpstr>Welcome!</vt:lpstr>
      <vt:lpstr>Welcome!</vt:lpstr>
      <vt:lpstr>Congratulations!</vt:lpstr>
      <vt:lpstr>Congratulations!</vt:lpstr>
      <vt:lpstr>Good News!</vt:lpstr>
      <vt:lpstr>More Good News!</vt:lpstr>
      <vt:lpstr>More Good News!</vt:lpstr>
      <vt:lpstr>COB Commencement</vt:lpstr>
      <vt:lpstr>Other Items</vt:lpstr>
      <vt:lpstr>Veterans Business Outreach Center</vt:lpstr>
      <vt:lpstr>Business Beyond the Battlefield Conference</vt:lpstr>
      <vt:lpstr>Entrepreneur Development</vt:lpstr>
      <vt:lpstr>PUBLIC EVENTS</vt:lpstr>
      <vt:lpstr>vmock is here!</vt:lpstr>
      <vt:lpstr>Library Updates</vt:lpstr>
      <vt:lpstr>Research Updates</vt:lpstr>
      <vt:lpstr>AACSB Accreditation</vt:lpstr>
      <vt:lpstr>Faculty Hiring</vt:lpstr>
      <vt:lpstr>UTA Giving Totals and Individual Donor Counts FY 17-18 and FY 19-20</vt:lpstr>
      <vt:lpstr>FY 2018‐19 Fundraising and Forecasting Totals for Business Through 8/31/19 (Not Final ‐ Updated 9/26/2019)</vt:lpstr>
      <vt:lpstr>Dean’s Comments</vt:lpstr>
      <vt:lpstr>Strategic Planning</vt:lpstr>
      <vt:lpstr> Questions?  Comments?  </vt:lpstr>
    </vt:vector>
  </TitlesOfParts>
  <Company>University of Texas at Arlington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Croson, Rachel</dc:creator>
  <cp:lastModifiedBy>Findley, Mary</cp:lastModifiedBy>
  <cp:revision>281</cp:revision>
  <cp:lastPrinted>2019-09-27T16:03:16Z</cp:lastPrinted>
  <dcterms:created xsi:type="dcterms:W3CDTF">2013-03-27T17:13:23Z</dcterms:created>
  <dcterms:modified xsi:type="dcterms:W3CDTF">2019-10-04T18:56:12Z</dcterms:modified>
</cp:coreProperties>
</file>