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6"/>
  </p:notesMasterIdLst>
  <p:handoutMasterIdLst>
    <p:handoutMasterId r:id="rId37"/>
  </p:handoutMasterIdLst>
  <p:sldIdLst>
    <p:sldId id="256" r:id="rId2"/>
    <p:sldId id="331" r:id="rId3"/>
    <p:sldId id="346" r:id="rId4"/>
    <p:sldId id="266" r:id="rId5"/>
    <p:sldId id="285" r:id="rId6"/>
    <p:sldId id="295" r:id="rId7"/>
    <p:sldId id="283" r:id="rId8"/>
    <p:sldId id="319" r:id="rId9"/>
    <p:sldId id="343" r:id="rId10"/>
    <p:sldId id="316" r:id="rId11"/>
    <p:sldId id="268" r:id="rId12"/>
    <p:sldId id="324" r:id="rId13"/>
    <p:sldId id="277" r:id="rId14"/>
    <p:sldId id="335" r:id="rId15"/>
    <p:sldId id="344" r:id="rId16"/>
    <p:sldId id="325" r:id="rId17"/>
    <p:sldId id="314" r:id="rId18"/>
    <p:sldId id="341" r:id="rId19"/>
    <p:sldId id="348" r:id="rId20"/>
    <p:sldId id="322" r:id="rId21"/>
    <p:sldId id="296" r:id="rId22"/>
    <p:sldId id="351" r:id="rId23"/>
    <p:sldId id="299" r:id="rId24"/>
    <p:sldId id="280" r:id="rId25"/>
    <p:sldId id="354" r:id="rId26"/>
    <p:sldId id="350" r:id="rId27"/>
    <p:sldId id="349" r:id="rId28"/>
    <p:sldId id="353" r:id="rId29"/>
    <p:sldId id="342" r:id="rId30"/>
    <p:sldId id="352" r:id="rId31"/>
    <p:sldId id="334" r:id="rId32"/>
    <p:sldId id="347" r:id="rId33"/>
    <p:sldId id="345" r:id="rId34"/>
    <p:sldId id="282" r:id="rId35"/>
  </p:sldIdLst>
  <p:sldSz cx="9144000" cy="6858000" type="letter"/>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brosio, Martha" initials="A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90" autoAdjust="0"/>
    <p:restoredTop sz="96122" autoAdjust="0"/>
  </p:normalViewPr>
  <p:slideViewPr>
    <p:cSldViewPr>
      <p:cViewPr varScale="1">
        <p:scale>
          <a:sx n="125" d="100"/>
          <a:sy n="125" d="100"/>
        </p:scale>
        <p:origin x="81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475" cy="465138"/>
          </a:xfrm>
          <a:prstGeom prst="rect">
            <a:avLst/>
          </a:prstGeom>
        </p:spPr>
        <p:txBody>
          <a:bodyPr vert="horz" lIns="91432" tIns="45716" rIns="91432" bIns="45716" rtlCol="0"/>
          <a:lstStyle>
            <a:lvl1pPr algn="l">
              <a:defRPr sz="1200"/>
            </a:lvl1pPr>
          </a:lstStyle>
          <a:p>
            <a:endParaRPr lang="en-US" dirty="0"/>
          </a:p>
        </p:txBody>
      </p:sp>
      <p:sp>
        <p:nvSpPr>
          <p:cNvPr id="3" name="Date Placeholder 2"/>
          <p:cNvSpPr>
            <a:spLocks noGrp="1"/>
          </p:cNvSpPr>
          <p:nvPr>
            <p:ph type="dt" sz="quarter" idx="1"/>
          </p:nvPr>
        </p:nvSpPr>
        <p:spPr>
          <a:xfrm>
            <a:off x="3970338" y="1"/>
            <a:ext cx="3038475" cy="465138"/>
          </a:xfrm>
          <a:prstGeom prst="rect">
            <a:avLst/>
          </a:prstGeom>
        </p:spPr>
        <p:txBody>
          <a:bodyPr vert="horz" lIns="91432" tIns="45716" rIns="91432" bIns="45716" rtlCol="0"/>
          <a:lstStyle>
            <a:lvl1pPr algn="r">
              <a:defRPr sz="1200"/>
            </a:lvl1pPr>
          </a:lstStyle>
          <a:p>
            <a:fld id="{46CAD0F8-9E6E-4904-9F80-DF222E623B6E}" type="datetimeFigureOut">
              <a:rPr lang="en-US" smtClean="0"/>
              <a:t>5/1/2020</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32" tIns="45716" rIns="91432" bIns="4571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32" tIns="45716" rIns="91432" bIns="45716" rtlCol="0" anchor="b"/>
          <a:lstStyle>
            <a:lvl1pPr algn="r">
              <a:defRPr sz="1200"/>
            </a:lvl1pPr>
          </a:lstStyle>
          <a:p>
            <a:fld id="{48391B46-4DBE-4100-9BF0-BAAC7E455B80}" type="slidenum">
              <a:rPr lang="en-US" smtClean="0"/>
              <a:t>‹#›</a:t>
            </a:fld>
            <a:endParaRPr lang="en-US" dirty="0"/>
          </a:p>
        </p:txBody>
      </p:sp>
    </p:spTree>
    <p:extLst>
      <p:ext uri="{BB962C8B-B14F-4D97-AF65-F5344CB8AC3E}">
        <p14:creationId xmlns:p14="http://schemas.microsoft.com/office/powerpoint/2010/main" val="3118746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8060A6A-A153-45D9-8D5B-27903FF16771}" type="datetimeFigureOut">
              <a:rPr lang="en-US" smtClean="0"/>
              <a:t>5/1/2020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198851D0-197C-44B2-9E6F-3F5274D19C40}" type="slidenum">
              <a:rPr lang="en-US" smtClean="0"/>
              <a:t>‹#›</a:t>
            </a:fld>
            <a:endParaRPr lang="en-US" dirty="0"/>
          </a:p>
        </p:txBody>
      </p:sp>
    </p:spTree>
    <p:extLst>
      <p:ext uri="{BB962C8B-B14F-4D97-AF65-F5344CB8AC3E}">
        <p14:creationId xmlns:p14="http://schemas.microsoft.com/office/powerpoint/2010/main" val="3173335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851D0-197C-44B2-9E6F-3F5274D19C40}" type="slidenum">
              <a:rPr lang="en-US" smtClean="0"/>
              <a:t>16</a:t>
            </a:fld>
            <a:endParaRPr lang="en-US" dirty="0"/>
          </a:p>
        </p:txBody>
      </p:sp>
    </p:spTree>
    <p:extLst>
      <p:ext uri="{BB962C8B-B14F-4D97-AF65-F5344CB8AC3E}">
        <p14:creationId xmlns:p14="http://schemas.microsoft.com/office/powerpoint/2010/main" val="1261908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923961-C029-4040-B572-670CF8CEAB7F}"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7ED075-0823-4779-8CB4-791EE5F441A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923961-C029-4040-B572-670CF8CEAB7F}"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7ED075-0823-4779-8CB4-791EE5F441A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923961-C029-4040-B572-670CF8CEAB7F}"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7ED075-0823-4779-8CB4-791EE5F441A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923961-C029-4040-B572-670CF8CEAB7F}"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7ED075-0823-4779-8CB4-791EE5F441A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923961-C029-4040-B572-670CF8CEAB7F}"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7ED075-0823-4779-8CB4-791EE5F441A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923961-C029-4040-B572-670CF8CEAB7F}"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7ED075-0823-4779-8CB4-791EE5F441A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923961-C029-4040-B572-670CF8CEAB7F}" type="datetimeFigureOut">
              <a:rPr lang="en-US" smtClean="0"/>
              <a:pPr/>
              <a:t>5/1/2020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07ED075-0823-4779-8CB4-791EE5F441A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923961-C029-4040-B572-670CF8CEAB7F}" type="datetimeFigureOut">
              <a:rPr lang="en-US" smtClean="0"/>
              <a:pPr/>
              <a:t>5/1/2020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7ED075-0823-4779-8CB4-791EE5F441A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923961-C029-4040-B572-670CF8CEAB7F}" type="datetimeFigureOut">
              <a:rPr lang="en-US" smtClean="0"/>
              <a:pPr/>
              <a:t>5/1/2020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07ED075-0823-4779-8CB4-791EE5F441A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923961-C029-4040-B572-670CF8CEAB7F}"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7ED075-0823-4779-8CB4-791EE5F441A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923961-C029-4040-B572-670CF8CEAB7F}"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7ED075-0823-4779-8CB4-791EE5F441A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23961-C029-4040-B572-670CF8CEAB7F}" type="datetimeFigureOut">
              <a:rPr lang="en-US" smtClean="0"/>
              <a:pPr/>
              <a:t>5/1/2020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ED075-0823-4779-8CB4-791EE5F441A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gif"/><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14.xml.rels><?xml version="1.0" encoding="UTF-8" standalone="yes"?>
<Relationships xmlns="http://schemas.openxmlformats.org/package/2006/relationships"><Relationship Id="rId3" Type="http://schemas.openxmlformats.org/officeDocument/2006/relationships/image" Target="../media/image25.gif"/><Relationship Id="rId7" Type="http://schemas.openxmlformats.org/officeDocument/2006/relationships/hyperlink" Target="https://en.wikipedia.org/wiki/United_States_Department_of_State"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s://theduran.com/donald-trumps-popularity-rises-first-week-president/" TargetMode="Externa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www.pngall.com/best-quality-png" TargetMode="External"/><Relationship Id="rId5" Type="http://schemas.openxmlformats.org/officeDocument/2006/relationships/image" Target="../media/image28.png"/><Relationship Id="rId4" Type="http://schemas.openxmlformats.org/officeDocument/2006/relationships/image" Target="../media/image25.gi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careerplan.commons.gc.cuny.edu/events/webinar-applying-for-a-postdo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eng2d1.wikidot.com/blog" TargetMode="External"/><Relationship Id="rId5" Type="http://schemas.openxmlformats.org/officeDocument/2006/relationships/image" Target="../media/image5.gi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flickr.com/photos/welsnet/3404827202/"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0.gif"/></Relationships>
</file>

<file path=ppt/slides/_rels/slide24.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gif"/></Relationships>
</file>

<file path=ppt/slides/_rels/slide25.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let-us-android.blogspot.com/2013/11/learn-android-development-from-scratch.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curiouscatontherun.wordpress.com/2013/09/16/walking-the-great-wall-of-china-jinshanlin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technofaq.org/posts/2018/08/5-uses-of-big-data-analytics-in-business-process-managemen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nagpurtoday.in/do-mba-graduates-make-the-best-leaders/04272108"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commons.wikimedia.org/wiki/File:Pandemic-studio-o.sv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en.wikipedia.org/wiki/LiveChat" TargetMode="Externa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commons.wikimedia.org/wiki/File:Pandemic-studio-o.sv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2012books.lardbucket.org/books/job-searching-in-six-steps/s12-04-different-types-of-questions.html" TargetMode="External"/><Relationship Id="rId5" Type="http://schemas.openxmlformats.org/officeDocument/2006/relationships/image" Target="../media/image51.jpeg"/><Relationship Id="rId4" Type="http://schemas.openxmlformats.org/officeDocument/2006/relationships/hyperlink" Target="https://freemasonrymatters.co.uk/latest-news-freemasonry/questions-and-answers-craft-freemasonry-first-degree/attachment/qa-graphic/"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testunkegeszsegunk.blog.hu/2012/12/19/egeszseges_koktelok_fogyokurazoknak"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hyperlink" Target="https://theconversation.com/careful-surveillance-and-pet-wearables-at-home-with-animals-63883"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pixabay.com/en/cracker-congratulations-party-1245584/" TargetMode="External"/><Relationship Id="rId5" Type="http://schemas.openxmlformats.org/officeDocument/2006/relationships/image" Target="../media/image13.pn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malaysia-students.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012 cover slide.jpg"/>
          <p:cNvPicPr>
            <a:picLocks noChangeAspect="1"/>
          </p:cNvPicPr>
          <p:nvPr/>
        </p:nvPicPr>
        <p:blipFill>
          <a:blip r:embed="rId2" cstate="print"/>
          <a:stretch>
            <a:fillRect/>
          </a:stretch>
        </p:blipFill>
        <p:spPr>
          <a:xfrm>
            <a:off x="-12071" y="-16598"/>
            <a:ext cx="9144000" cy="6858000"/>
          </a:xfrm>
          <a:prstGeom prst="rect">
            <a:avLst/>
          </a:prstGeom>
        </p:spPr>
      </p:pic>
      <p:sp>
        <p:nvSpPr>
          <p:cNvPr id="4" name="TextBox 3"/>
          <p:cNvSpPr txBox="1"/>
          <p:nvPr/>
        </p:nvSpPr>
        <p:spPr>
          <a:xfrm>
            <a:off x="381000" y="609600"/>
            <a:ext cx="5410200" cy="1323439"/>
          </a:xfrm>
          <a:prstGeom prst="rect">
            <a:avLst/>
          </a:prstGeom>
          <a:noFill/>
        </p:spPr>
        <p:txBody>
          <a:bodyPr wrap="square" rtlCol="0">
            <a:spAutoFit/>
          </a:bodyPr>
          <a:lstStyle/>
          <a:p>
            <a:r>
              <a:rPr lang="en-US" sz="4000" b="1" dirty="0"/>
              <a:t>Faculty/Staff Meeting</a:t>
            </a:r>
          </a:p>
          <a:p>
            <a:r>
              <a:rPr lang="en-US" sz="4000" b="1" dirty="0"/>
              <a:t>May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953000" y="1447800"/>
            <a:ext cx="4208319" cy="4572000"/>
          </a:xfrm>
          <a:prstGeom prst="rect">
            <a:avLst/>
          </a:prstGeom>
        </p:spPr>
      </p:pic>
      <p:pic>
        <p:nvPicPr>
          <p:cNvPr id="4" name="Content Placeholder 3"/>
          <p:cNvPicPr>
            <a:picLocks noGrp="1" noChangeAspect="1"/>
          </p:cNvPicPr>
          <p:nvPr>
            <p:ph idx="1"/>
          </p:nvPr>
        </p:nvPicPr>
        <p:blipFill>
          <a:blip r:embed="rId3"/>
          <a:stretch>
            <a:fillRect/>
          </a:stretch>
        </p:blipFill>
        <p:spPr>
          <a:xfrm>
            <a:off x="27071" y="1308751"/>
            <a:ext cx="3630529" cy="3187049"/>
          </a:xfrm>
          <a:prstGeom prst="rect">
            <a:avLst/>
          </a:prstGeom>
        </p:spPr>
      </p:pic>
      <p:pic>
        <p:nvPicPr>
          <p:cNvPr id="9" name="Picture 8"/>
          <p:cNvPicPr>
            <a:picLocks noChangeAspect="1"/>
          </p:cNvPicPr>
          <p:nvPr/>
        </p:nvPicPr>
        <p:blipFill>
          <a:blip r:embed="rId4"/>
          <a:stretch>
            <a:fillRect/>
          </a:stretch>
        </p:blipFill>
        <p:spPr>
          <a:xfrm>
            <a:off x="1871920" y="3657600"/>
            <a:ext cx="3385880" cy="3224649"/>
          </a:xfrm>
          <a:prstGeom prst="rect">
            <a:avLst/>
          </a:prstGeom>
        </p:spPr>
      </p:pic>
      <p:sp>
        <p:nvSpPr>
          <p:cNvPr id="2" name="Title 1"/>
          <p:cNvSpPr>
            <a:spLocks noGrp="1"/>
          </p:cNvSpPr>
          <p:nvPr>
            <p:ph type="title"/>
          </p:nvPr>
        </p:nvSpPr>
        <p:spPr/>
        <p:txBody>
          <a:bodyPr>
            <a:normAutofit fontScale="90000"/>
          </a:bodyPr>
          <a:lstStyle/>
          <a:p>
            <a:pPr algn="ctr"/>
            <a:r>
              <a:rPr lang="en-US" dirty="0">
                <a:solidFill>
                  <a:schemeClr val="accent6">
                    <a:lumMod val="75000"/>
                  </a:schemeClr>
                </a:solidFill>
                <a:latin typeface="High Tower Text" panose="02040502050506030303" pitchFamily="18" charset="0"/>
                <a:ea typeface="BatangChe" panose="02030609000101010101" pitchFamily="49" charset="-127"/>
              </a:rPr>
              <a:t>Outstanding Staff Award</a:t>
            </a:r>
            <a:br>
              <a:rPr lang="en-US" dirty="0">
                <a:latin typeface="High Tower Text" panose="02040502050506030303" pitchFamily="18" charset="0"/>
                <a:ea typeface="BatangChe" panose="02030609000101010101" pitchFamily="49" charset="-127"/>
              </a:rPr>
            </a:br>
            <a:endParaRPr lang="en-US" dirty="0">
              <a:latin typeface="High Tower Text" panose="02040502050506030303" pitchFamily="18" charset="0"/>
              <a:ea typeface="BatangChe" panose="02030609000101010101" pitchFamily="49" charset="-127"/>
            </a:endParaRPr>
          </a:p>
        </p:txBody>
      </p:sp>
      <p:sp>
        <p:nvSpPr>
          <p:cNvPr id="5" name="TextBox 4"/>
          <p:cNvSpPr txBox="1"/>
          <p:nvPr/>
        </p:nvSpPr>
        <p:spPr>
          <a:xfrm>
            <a:off x="807740" y="2204496"/>
            <a:ext cx="2392660" cy="830997"/>
          </a:xfrm>
          <a:prstGeom prst="rect">
            <a:avLst/>
          </a:prstGeom>
          <a:noFill/>
        </p:spPr>
        <p:txBody>
          <a:bodyPr wrap="square" rtlCol="0">
            <a:spAutoFit/>
          </a:bodyPr>
          <a:lstStyle/>
          <a:p>
            <a:r>
              <a:rPr lang="en-US" sz="1600" dirty="0"/>
              <a:t>“Shunda has exhibited great leadership and attention to detail.”</a:t>
            </a:r>
          </a:p>
        </p:txBody>
      </p:sp>
      <p:sp>
        <p:nvSpPr>
          <p:cNvPr id="8" name="TextBox 7"/>
          <p:cNvSpPr txBox="1"/>
          <p:nvPr/>
        </p:nvSpPr>
        <p:spPr>
          <a:xfrm>
            <a:off x="5715000" y="2819400"/>
            <a:ext cx="2667000" cy="1569660"/>
          </a:xfrm>
          <a:prstGeom prst="rect">
            <a:avLst/>
          </a:prstGeom>
          <a:noFill/>
        </p:spPr>
        <p:txBody>
          <a:bodyPr wrap="square" rtlCol="0">
            <a:spAutoFit/>
          </a:bodyPr>
          <a:lstStyle/>
          <a:p>
            <a:pPr>
              <a:tabLst>
                <a:tab pos="228600" algn="l"/>
              </a:tabLst>
            </a:pPr>
            <a:r>
              <a:rPr lang="en-US" sz="1600" dirty="0">
                <a:solidFill>
                  <a:srgbClr val="00000A"/>
                </a:solidFill>
                <a:latin typeface="Franklin Gothic Medium Cond" panose="020B0606030402020204" pitchFamily="34" charset="0"/>
                <a:ea typeface="Calibri" panose="020F0502020204030204" pitchFamily="34" charset="0"/>
                <a:cs typeface="DaunPenh" panose="01010101010101010101" pitchFamily="2" charset="0"/>
              </a:rPr>
              <a:t>“Above all, she always seems to be full of joy as she accomplishes her tasks. This brightens the work place and makes her a tremendous asset to the Accounting Department.”</a:t>
            </a:r>
            <a:endParaRPr lang="en-US" sz="1600" dirty="0">
              <a:latin typeface="Franklin Gothic Medium Cond" panose="020B0606030402020204" pitchFamily="34" charset="0"/>
              <a:cs typeface="DaunPenh" panose="01010101010101010101" pitchFamily="2" charset="0"/>
            </a:endParaRPr>
          </a:p>
        </p:txBody>
      </p:sp>
      <p:sp>
        <p:nvSpPr>
          <p:cNvPr id="10" name="TextBox 9"/>
          <p:cNvSpPr txBox="1"/>
          <p:nvPr/>
        </p:nvSpPr>
        <p:spPr>
          <a:xfrm>
            <a:off x="2438272" y="4552453"/>
            <a:ext cx="2514728" cy="1077218"/>
          </a:xfrm>
          <a:prstGeom prst="rect">
            <a:avLst/>
          </a:prstGeom>
          <a:noFill/>
        </p:spPr>
        <p:txBody>
          <a:bodyPr wrap="square" rtlCol="0">
            <a:spAutoFit/>
          </a:bodyPr>
          <a:lstStyle/>
          <a:p>
            <a:pPr>
              <a:spcAft>
                <a:spcPts val="1500"/>
              </a:spcAft>
              <a:tabLst>
                <a:tab pos="228600" algn="l"/>
                <a:tab pos="396875" algn="l"/>
              </a:tabLst>
            </a:pPr>
            <a:r>
              <a:rPr lang="en-US" sz="1600" dirty="0">
                <a:solidFill>
                  <a:srgbClr val="00000A"/>
                </a:solidFill>
                <a:latin typeface="Candara" panose="020E0502030303020204" pitchFamily="34" charset="0"/>
                <a:ea typeface="Calibri" panose="020F0502020204030204" pitchFamily="34" charset="0"/>
                <a:cs typeface="Times New Roman" panose="02020603050405020304" pitchFamily="18" charset="0"/>
              </a:rPr>
              <a:t>“</a:t>
            </a:r>
            <a:r>
              <a:rPr lang="en-US" sz="1600" dirty="0">
                <a:solidFill>
                  <a:srgbClr val="00000A"/>
                </a:solidFill>
                <a:latin typeface="High Tower Text" panose="02040502050506030303" pitchFamily="18" charset="0"/>
                <a:ea typeface="Calibri" panose="020F0502020204030204" pitchFamily="34" charset="0"/>
                <a:cs typeface="DaunPenh" panose="01010101010101010101" pitchFamily="2" charset="0"/>
              </a:rPr>
              <a:t>Always willing to help, her positive attitude welcomes anyone who needs assistance</a:t>
            </a:r>
            <a:r>
              <a:rPr lang="en-US" sz="1600" dirty="0">
                <a:solidFill>
                  <a:srgbClr val="00000A"/>
                </a:solidFill>
                <a:latin typeface="Candara" panose="020E0502030303020204" pitchFamily="34" charset="0"/>
                <a:ea typeface="Calibri" panose="020F0502020204030204" pitchFamily="34" charset="0"/>
                <a:cs typeface="Times New Roman" panose="02020603050405020304" pitchFamily="18" charset="0"/>
              </a:rPr>
              <a:t>.”</a:t>
            </a:r>
            <a:endParaRPr lang="en-US" sz="1600" dirty="0">
              <a:latin typeface="Candara" panose="020E0502030303020204" pitchFamily="34" charset="0"/>
              <a:ea typeface="Calibri" panose="020F0502020204030204" pitchFamily="34" charset="0"/>
              <a:cs typeface="Times New Roman" panose="02020603050405020304" pitchFamily="18" charset="0"/>
            </a:endParaRPr>
          </a:p>
        </p:txBody>
      </p:sp>
      <p:pic>
        <p:nvPicPr>
          <p:cNvPr id="11" name="Picture 2" descr="C:\Users\frazier\AppData\Local\Microsoft\Windows\Temporary Internet Files\Content.IE5\OEZVNBZK\award-ribbon[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4800" y="293911"/>
            <a:ext cx="1031844" cy="14253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2F0B47B-639C-488D-B0D3-5FDB592272D2}"/>
              </a:ext>
            </a:extLst>
          </p:cNvPr>
          <p:cNvSpPr txBox="1"/>
          <p:nvPr/>
        </p:nvSpPr>
        <p:spPr>
          <a:xfrm>
            <a:off x="2667000" y="838200"/>
            <a:ext cx="3962400" cy="707886"/>
          </a:xfrm>
          <a:prstGeom prst="rect">
            <a:avLst/>
          </a:prstGeom>
          <a:noFill/>
        </p:spPr>
        <p:txBody>
          <a:bodyPr wrap="square" rtlCol="0">
            <a:spAutoFit/>
          </a:bodyPr>
          <a:lstStyle/>
          <a:p>
            <a:r>
              <a:rPr lang="en-US" sz="4000" dirty="0">
                <a:latin typeface="High Tower Text" panose="02040502050506030303" pitchFamily="18" charset="0"/>
                <a:ea typeface="BatangChe" panose="02030609000101010101" pitchFamily="49" charset="-127"/>
              </a:rPr>
              <a:t>*Shunda Dixon*</a:t>
            </a:r>
            <a:endParaRPr lang="en-US" sz="4000" dirty="0"/>
          </a:p>
        </p:txBody>
      </p:sp>
    </p:spTree>
    <p:extLst>
      <p:ext uri="{BB962C8B-B14F-4D97-AF65-F5344CB8AC3E}">
        <p14:creationId xmlns:p14="http://schemas.microsoft.com/office/powerpoint/2010/main" val="41750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674" y="-152400"/>
            <a:ext cx="8229600" cy="1600200"/>
          </a:xfrm>
        </p:spPr>
        <p:txBody>
          <a:bodyPr>
            <a:normAutofit/>
          </a:bodyPr>
          <a:lstStyle/>
          <a:p>
            <a:pPr algn="l"/>
            <a:r>
              <a:rPr lang="en-US" sz="3400" dirty="0">
                <a:solidFill>
                  <a:schemeClr val="accent6">
                    <a:lumMod val="75000"/>
                  </a:schemeClr>
                </a:solidFill>
                <a:latin typeface="Times New Roman" pitchFamily="18" charset="0"/>
                <a:cs typeface="Times New Roman" pitchFamily="18" charset="0"/>
              </a:rPr>
              <a:t>Lockheed Martin Community and </a:t>
            </a:r>
            <a:br>
              <a:rPr lang="en-US" sz="3400" dirty="0">
                <a:solidFill>
                  <a:schemeClr val="accent6">
                    <a:lumMod val="75000"/>
                  </a:schemeClr>
                </a:solidFill>
                <a:latin typeface="Times New Roman" pitchFamily="18" charset="0"/>
                <a:cs typeface="Times New Roman" pitchFamily="18" charset="0"/>
              </a:rPr>
            </a:br>
            <a:r>
              <a:rPr lang="en-US" sz="3400" dirty="0">
                <a:solidFill>
                  <a:schemeClr val="accent6">
                    <a:lumMod val="75000"/>
                  </a:schemeClr>
                </a:solidFill>
                <a:latin typeface="Times New Roman" pitchFamily="18" charset="0"/>
                <a:cs typeface="Times New Roman" pitchFamily="18" charset="0"/>
              </a:rPr>
              <a:t>Professional Faculty Leadership Award</a:t>
            </a:r>
          </a:p>
        </p:txBody>
      </p:sp>
      <p:pic>
        <p:nvPicPr>
          <p:cNvPr id="17" name="Content Placeholder 16" descr="2013 slide image.png"/>
          <p:cNvPicPr>
            <a:picLocks noGrp="1" noChangeAspect="1"/>
          </p:cNvPicPr>
          <p:nvPr>
            <p:ph idx="1"/>
          </p:nvPr>
        </p:nvPicPr>
        <p:blipFill>
          <a:blip r:embed="rId2" cstate="print"/>
          <a:stretch>
            <a:fillRect/>
          </a:stretch>
        </p:blipFill>
        <p:spPr>
          <a:xfrm>
            <a:off x="5943600" y="5712003"/>
            <a:ext cx="2971800" cy="1029571"/>
          </a:xfrm>
        </p:spPr>
      </p:pic>
      <p:sp>
        <p:nvSpPr>
          <p:cNvPr id="9" name="TextBox 8"/>
          <p:cNvSpPr txBox="1"/>
          <p:nvPr/>
        </p:nvSpPr>
        <p:spPr>
          <a:xfrm>
            <a:off x="533400" y="2114014"/>
            <a:ext cx="8001000" cy="2862322"/>
          </a:xfrm>
          <a:prstGeom prst="rect">
            <a:avLst/>
          </a:prstGeom>
          <a:noFill/>
        </p:spPr>
        <p:txBody>
          <a:bodyPr wrap="square" lIns="91440" rtlCol="0" anchor="ctr">
            <a:spAutoFit/>
          </a:bodyPr>
          <a:lstStyle/>
          <a:p>
            <a:r>
              <a:rPr lang="en-US" sz="2400" dirty="0"/>
              <a:t>This award recognizes faculty who have made significant contributions to the professional community</a:t>
            </a:r>
          </a:p>
          <a:p>
            <a:endParaRPr lang="en-US" sz="2400" dirty="0"/>
          </a:p>
          <a:p>
            <a:r>
              <a:rPr lang="en-US" sz="3600" dirty="0"/>
              <a:t>Larry Chonko</a:t>
            </a:r>
          </a:p>
          <a:p>
            <a:endParaRPr lang="en-US" sz="2400" dirty="0"/>
          </a:p>
          <a:p>
            <a:r>
              <a:rPr lang="en-US" sz="2400" dirty="0"/>
              <a:t>For his efforts in promoting ethics in business (and in sales)</a:t>
            </a:r>
          </a:p>
          <a:p>
            <a:endParaRPr lang="en-US" sz="2400" dirty="0"/>
          </a:p>
        </p:txBody>
      </p:sp>
      <p:pic>
        <p:nvPicPr>
          <p:cNvPr id="2050" name="Picture 2" descr="C:\Users\frazier\AppData\Local\Microsoft\Windows\Temporary Internet Files\Content.IE5\OEZVNBZK\volunteer-phot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5047634"/>
            <a:ext cx="1950162" cy="132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3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854"/>
            <a:ext cx="8229600" cy="838200"/>
          </a:xfrm>
        </p:spPr>
        <p:txBody>
          <a:bodyPr>
            <a:normAutofit/>
          </a:bodyPr>
          <a:lstStyle/>
          <a:p>
            <a:pPr algn="l"/>
            <a:r>
              <a:rPr lang="en-US" sz="4800" dirty="0">
                <a:solidFill>
                  <a:schemeClr val="accent6">
                    <a:lumMod val="75000"/>
                  </a:schemeClr>
                </a:solidFill>
                <a:latin typeface="Times New Roman" pitchFamily="18" charset="0"/>
                <a:cs typeface="Times New Roman" pitchFamily="18" charset="0"/>
              </a:rPr>
              <a:t>Important Announcement</a:t>
            </a:r>
          </a:p>
        </p:txBody>
      </p:sp>
      <p:pic>
        <p:nvPicPr>
          <p:cNvPr id="17" name="Content Placeholder 16" descr="2013 slide image.png"/>
          <p:cNvPicPr>
            <a:picLocks noGrp="1" noChangeAspect="1"/>
          </p:cNvPicPr>
          <p:nvPr>
            <p:ph idx="1"/>
          </p:nvPr>
        </p:nvPicPr>
        <p:blipFill>
          <a:blip r:embed="rId2" cstate="print"/>
          <a:stretch>
            <a:fillRect/>
          </a:stretch>
        </p:blipFill>
        <p:spPr>
          <a:xfrm>
            <a:off x="5943600" y="5712003"/>
            <a:ext cx="2971800" cy="1029571"/>
          </a:xfrm>
        </p:spPr>
      </p:pic>
      <p:sp>
        <p:nvSpPr>
          <p:cNvPr id="3" name="TextBox 2"/>
          <p:cNvSpPr txBox="1"/>
          <p:nvPr/>
        </p:nvSpPr>
        <p:spPr>
          <a:xfrm>
            <a:off x="609600" y="1676400"/>
            <a:ext cx="6172200" cy="2031325"/>
          </a:xfrm>
          <a:prstGeom prst="rect">
            <a:avLst/>
          </a:prstGeom>
          <a:noFill/>
        </p:spPr>
        <p:txBody>
          <a:bodyPr wrap="square" rtlCol="0">
            <a:spAutoFit/>
          </a:bodyPr>
          <a:lstStyle/>
          <a:p>
            <a:r>
              <a:rPr lang="en-US" sz="3600" dirty="0"/>
              <a:t>Good news – no need to sign anything to receive your award money this year!</a:t>
            </a:r>
          </a:p>
          <a:p>
            <a:endParaRPr lang="en-US" dirty="0"/>
          </a:p>
        </p:txBody>
      </p:sp>
      <p:pic>
        <p:nvPicPr>
          <p:cNvPr id="1026" name="Picture 2" descr="C:\Users\frazier\AppData\Local\Microsoft\Windows\Temporary Internet Files\Content.IE5\3QIYNL13\Stacks_of_mone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405651"/>
            <a:ext cx="1781175" cy="162354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frazier\AppData\Local\Microsoft\Windows\Temporary Internet Files\Content.IE5\C6RA3BON\money[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876800"/>
            <a:ext cx="1341770" cy="1498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frazier\AppData\Local\Microsoft\Windows\Temporary Internet Files\Content.IE5\3QIYNL13\money[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4953000"/>
            <a:ext cx="1166812" cy="157218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frazier\AppData\Local\Microsoft\Windows\Temporary Internet Files\Content.IE5\C6RA3BON\money[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6608" y="762000"/>
            <a:ext cx="1676400" cy="1609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932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8352"/>
          </a:xfrm>
        </p:spPr>
        <p:txBody>
          <a:bodyPr>
            <a:normAutofit/>
          </a:bodyPr>
          <a:lstStyle/>
          <a:p>
            <a:pPr algn="l"/>
            <a:r>
              <a:rPr lang="en-US" sz="4800" dirty="0">
                <a:solidFill>
                  <a:schemeClr val="accent6">
                    <a:lumMod val="75000"/>
                  </a:schemeClr>
                </a:solidFill>
                <a:latin typeface="Times New Roman" pitchFamily="18" charset="0"/>
                <a:cs typeface="Times New Roman" pitchFamily="18" charset="0"/>
              </a:rPr>
              <a:t>UTA Awards and Recognitions</a:t>
            </a:r>
          </a:p>
        </p:txBody>
      </p:sp>
      <p:pic>
        <p:nvPicPr>
          <p:cNvPr id="17" name="Content Placeholder 16" descr="2013 slide image.png"/>
          <p:cNvPicPr>
            <a:picLocks noGrp="1" noChangeAspect="1"/>
          </p:cNvPicPr>
          <p:nvPr>
            <p:ph idx="1"/>
          </p:nvPr>
        </p:nvPicPr>
        <p:blipFill>
          <a:blip r:embed="rId2" cstate="print"/>
          <a:stretch>
            <a:fillRect/>
          </a:stretch>
        </p:blipFill>
        <p:spPr>
          <a:xfrm>
            <a:off x="5943600" y="5712003"/>
            <a:ext cx="2971800" cy="1029571"/>
          </a:xfrm>
        </p:spPr>
      </p:pic>
      <p:sp>
        <p:nvSpPr>
          <p:cNvPr id="9" name="TextBox 8"/>
          <p:cNvSpPr txBox="1"/>
          <p:nvPr/>
        </p:nvSpPr>
        <p:spPr>
          <a:xfrm>
            <a:off x="289396" y="2497221"/>
            <a:ext cx="8833889" cy="2185214"/>
          </a:xfrm>
          <a:prstGeom prst="rect">
            <a:avLst/>
          </a:prstGeom>
          <a:noFill/>
        </p:spPr>
        <p:txBody>
          <a:bodyPr wrap="square" lIns="91440" rtlCol="0" anchor="ctr">
            <a:spAutoFit/>
          </a:bodyPr>
          <a:lstStyle/>
          <a:p>
            <a:r>
              <a:rPr lang="en-US" sz="3600" dirty="0"/>
              <a:t>Wendy Casper</a:t>
            </a:r>
          </a:p>
          <a:p>
            <a:pPr marL="400050" lvl="1" indent="0">
              <a:buNone/>
            </a:pPr>
            <a:r>
              <a:rPr lang="en-US" sz="3200" dirty="0"/>
              <a:t>Excellence in Doctoral Mentoring Award</a:t>
            </a:r>
          </a:p>
          <a:p>
            <a:pPr marL="400050" lvl="1" indent="0">
              <a:buNone/>
            </a:pPr>
            <a:endParaRPr lang="en-US" sz="3200" dirty="0"/>
          </a:p>
          <a:p>
            <a:pPr marL="400050" lvl="1" indent="0">
              <a:buNone/>
            </a:pPr>
            <a:endParaRPr lang="en-US" sz="2400" dirty="0"/>
          </a:p>
          <a:p>
            <a:endParaRPr lang="en-US" sz="1200" dirty="0"/>
          </a:p>
        </p:txBody>
      </p:sp>
      <p:pic>
        <p:nvPicPr>
          <p:cNvPr id="5" name="Picture 2" descr="http://eapsweb.mit.edu/files/eapsweb/news/newsletter/spring2013/Awards%20Ic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750" y="1295400"/>
            <a:ext cx="1238250" cy="12382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Monday miscellany - The IPKa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5503324"/>
            <a:ext cx="1885950" cy="1238250"/>
          </a:xfrm>
          <a:prstGeom prst="rect">
            <a:avLst/>
          </a:prstGeom>
        </p:spPr>
      </p:pic>
    </p:spTree>
    <p:extLst>
      <p:ext uri="{BB962C8B-B14F-4D97-AF65-F5344CB8AC3E}">
        <p14:creationId xmlns:p14="http://schemas.microsoft.com/office/powerpoint/2010/main" val="154962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8352"/>
          </a:xfrm>
        </p:spPr>
        <p:txBody>
          <a:bodyPr>
            <a:normAutofit/>
          </a:bodyPr>
          <a:lstStyle/>
          <a:p>
            <a:pPr algn="l"/>
            <a:r>
              <a:rPr lang="en-US" sz="4800" dirty="0">
                <a:solidFill>
                  <a:schemeClr val="accent6">
                    <a:lumMod val="75000"/>
                  </a:schemeClr>
                </a:solidFill>
                <a:latin typeface="Times New Roman" pitchFamily="18" charset="0"/>
                <a:cs typeface="Times New Roman" pitchFamily="18" charset="0"/>
              </a:rPr>
              <a:t>Other Awards and Recognitions</a:t>
            </a:r>
          </a:p>
        </p:txBody>
      </p:sp>
      <p:pic>
        <p:nvPicPr>
          <p:cNvPr id="17" name="Content Placeholder 16" descr="2013 slide image.png"/>
          <p:cNvPicPr>
            <a:picLocks noGrp="1" noChangeAspect="1"/>
          </p:cNvPicPr>
          <p:nvPr>
            <p:ph idx="1"/>
          </p:nvPr>
        </p:nvPicPr>
        <p:blipFill>
          <a:blip r:embed="rId2" cstate="print"/>
          <a:stretch>
            <a:fillRect/>
          </a:stretch>
        </p:blipFill>
        <p:spPr>
          <a:xfrm>
            <a:off x="5943600" y="5712003"/>
            <a:ext cx="2971800" cy="1029571"/>
          </a:xfrm>
        </p:spPr>
      </p:pic>
      <p:sp>
        <p:nvSpPr>
          <p:cNvPr id="9" name="TextBox 8"/>
          <p:cNvSpPr txBox="1"/>
          <p:nvPr/>
        </p:nvSpPr>
        <p:spPr>
          <a:xfrm>
            <a:off x="289396" y="1635446"/>
            <a:ext cx="8833889" cy="3908762"/>
          </a:xfrm>
          <a:prstGeom prst="rect">
            <a:avLst/>
          </a:prstGeom>
          <a:noFill/>
        </p:spPr>
        <p:txBody>
          <a:bodyPr wrap="square" lIns="91440" rtlCol="0" anchor="ctr">
            <a:spAutoFit/>
          </a:bodyPr>
          <a:lstStyle/>
          <a:p>
            <a:r>
              <a:rPr lang="en-US" sz="3600" dirty="0"/>
              <a:t>Edmund Prater</a:t>
            </a:r>
          </a:p>
          <a:p>
            <a:pPr marL="400050" lvl="1" indent="0">
              <a:buNone/>
            </a:pPr>
            <a:r>
              <a:rPr lang="en-US" sz="3200" dirty="0"/>
              <a:t>Jefferson Science Fellowship</a:t>
            </a:r>
          </a:p>
          <a:p>
            <a:pPr marL="400050" lvl="1" indent="0">
              <a:buNone/>
            </a:pPr>
            <a:r>
              <a:rPr lang="en-US" sz="3200" dirty="0"/>
              <a:t>12 months in Washington, D.C.</a:t>
            </a:r>
          </a:p>
          <a:p>
            <a:pPr marL="400050" lvl="1" indent="0">
              <a:buNone/>
            </a:pPr>
            <a:r>
              <a:rPr lang="en-US" sz="3200" dirty="0"/>
              <a:t>Starts August 2020</a:t>
            </a:r>
          </a:p>
          <a:p>
            <a:pPr marL="400050" lvl="1" indent="0">
              <a:buNone/>
            </a:pPr>
            <a:r>
              <a:rPr lang="en-US" sz="3200" dirty="0"/>
              <a:t>U.S. Department of State</a:t>
            </a:r>
          </a:p>
          <a:p>
            <a:pPr marL="400050" lvl="1" indent="0">
              <a:buNone/>
            </a:pPr>
            <a:endParaRPr lang="en-US" sz="1200" dirty="0"/>
          </a:p>
          <a:p>
            <a:pPr marL="400050" lvl="1" indent="0">
              <a:buNone/>
            </a:pPr>
            <a:endParaRPr lang="en-US" sz="1200" dirty="0"/>
          </a:p>
          <a:p>
            <a:pPr marL="400050" lvl="1" indent="0">
              <a:buNone/>
            </a:pPr>
            <a:endParaRPr lang="en-US" sz="1200" dirty="0"/>
          </a:p>
          <a:p>
            <a:pPr marL="400050" lvl="1" indent="0">
              <a:buNone/>
            </a:pPr>
            <a:endParaRPr lang="en-US" sz="1200" dirty="0"/>
          </a:p>
          <a:p>
            <a:pPr marL="400050" lvl="1" indent="0">
              <a:buNone/>
            </a:pPr>
            <a:endParaRPr lang="en-US" sz="2400" dirty="0"/>
          </a:p>
          <a:p>
            <a:endParaRPr lang="en-US" sz="1200" dirty="0"/>
          </a:p>
        </p:txBody>
      </p:sp>
      <p:pic>
        <p:nvPicPr>
          <p:cNvPr id="4" name="Picture 3" descr="Monday miscellany - The IPKa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5181600"/>
            <a:ext cx="1885950" cy="1238250"/>
          </a:xfrm>
          <a:prstGeom prst="rect">
            <a:avLst/>
          </a:prstGeom>
        </p:spPr>
      </p:pic>
      <p:pic>
        <p:nvPicPr>
          <p:cNvPr id="10" name="Picture 9">
            <a:extLst>
              <a:ext uri="{FF2B5EF4-FFF2-40B4-BE49-F238E27FC236}">
                <a16:creationId xmlns:a16="http://schemas.microsoft.com/office/drawing/2014/main" id="{F64EFEC7-EA7D-4D36-B272-58EDA2C60E5B}"/>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604001" y="4191000"/>
            <a:ext cx="2029460" cy="1141571"/>
          </a:xfrm>
          <a:prstGeom prst="rect">
            <a:avLst/>
          </a:prstGeom>
        </p:spPr>
      </p:pic>
      <p:pic>
        <p:nvPicPr>
          <p:cNvPr id="13" name="Picture 12">
            <a:extLst>
              <a:ext uri="{FF2B5EF4-FFF2-40B4-BE49-F238E27FC236}">
                <a16:creationId xmlns:a16="http://schemas.microsoft.com/office/drawing/2014/main" id="{4CEABF43-8B6A-4B1E-94F6-9A99C1770806}"/>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739467" y="1389991"/>
            <a:ext cx="1852741" cy="1852741"/>
          </a:xfrm>
          <a:prstGeom prst="rect">
            <a:avLst/>
          </a:prstGeom>
        </p:spPr>
      </p:pic>
    </p:spTree>
    <p:extLst>
      <p:ext uri="{BB962C8B-B14F-4D97-AF65-F5344CB8AC3E}">
        <p14:creationId xmlns:p14="http://schemas.microsoft.com/office/powerpoint/2010/main" val="333606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8352"/>
          </a:xfrm>
        </p:spPr>
        <p:txBody>
          <a:bodyPr>
            <a:normAutofit/>
          </a:bodyPr>
          <a:lstStyle/>
          <a:p>
            <a:pPr algn="l"/>
            <a:r>
              <a:rPr lang="en-US" sz="4800" dirty="0">
                <a:solidFill>
                  <a:schemeClr val="accent6">
                    <a:lumMod val="75000"/>
                  </a:schemeClr>
                </a:solidFill>
                <a:latin typeface="Times New Roman" pitchFamily="18" charset="0"/>
                <a:cs typeface="Times New Roman" pitchFamily="18" charset="0"/>
              </a:rPr>
              <a:t>Beta Gamma Sigma</a:t>
            </a:r>
          </a:p>
        </p:txBody>
      </p:sp>
      <p:pic>
        <p:nvPicPr>
          <p:cNvPr id="17" name="Content Placeholder 16" descr="2013 slide image.png"/>
          <p:cNvPicPr>
            <a:picLocks noGrp="1" noChangeAspect="1"/>
          </p:cNvPicPr>
          <p:nvPr>
            <p:ph idx="1"/>
          </p:nvPr>
        </p:nvPicPr>
        <p:blipFill>
          <a:blip r:embed="rId2" cstate="print"/>
          <a:stretch>
            <a:fillRect/>
          </a:stretch>
        </p:blipFill>
        <p:spPr>
          <a:xfrm>
            <a:off x="5943600" y="5712003"/>
            <a:ext cx="2971800" cy="1029571"/>
          </a:xfrm>
        </p:spPr>
      </p:pic>
      <p:sp>
        <p:nvSpPr>
          <p:cNvPr id="9" name="TextBox 8"/>
          <p:cNvSpPr txBox="1"/>
          <p:nvPr/>
        </p:nvSpPr>
        <p:spPr>
          <a:xfrm>
            <a:off x="289396" y="1471137"/>
            <a:ext cx="8833889" cy="2862322"/>
          </a:xfrm>
          <a:prstGeom prst="rect">
            <a:avLst/>
          </a:prstGeom>
          <a:noFill/>
        </p:spPr>
        <p:txBody>
          <a:bodyPr wrap="square" lIns="91440" rtlCol="0" anchor="ctr">
            <a:spAutoFit/>
          </a:bodyPr>
          <a:lstStyle/>
          <a:p>
            <a:r>
              <a:rPr lang="en-US" sz="3600" dirty="0"/>
              <a:t>Recently announced:</a:t>
            </a:r>
          </a:p>
          <a:p>
            <a:r>
              <a:rPr lang="en-US" sz="3600" dirty="0"/>
              <a:t>Outstanding Chapter Award</a:t>
            </a:r>
          </a:p>
          <a:p>
            <a:r>
              <a:rPr lang="en-US" sz="3600" dirty="0"/>
              <a:t>	Silver Award</a:t>
            </a:r>
          </a:p>
          <a:p>
            <a:endParaRPr lang="en-US" sz="2400" dirty="0"/>
          </a:p>
          <a:p>
            <a:r>
              <a:rPr lang="en-US" sz="3600" dirty="0"/>
              <a:t>Faculty Advisor:  Stephanie Rasmussen</a:t>
            </a:r>
            <a:endParaRPr lang="en-US" sz="2400" dirty="0"/>
          </a:p>
          <a:p>
            <a:endParaRPr lang="en-US" sz="1200" dirty="0"/>
          </a:p>
        </p:txBody>
      </p:sp>
      <p:pic>
        <p:nvPicPr>
          <p:cNvPr id="5" name="Picture 2" descr="http://eapsweb.mit.edu/files/eapsweb/news/newsletter/spring2013/Awards%20Ic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533400"/>
            <a:ext cx="1695450" cy="16954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Monday miscellany - The IPKa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5390756"/>
            <a:ext cx="2057400" cy="1350818"/>
          </a:xfrm>
          <a:prstGeom prst="rect">
            <a:avLst/>
          </a:prstGeom>
        </p:spPr>
      </p:pic>
      <p:pic>
        <p:nvPicPr>
          <p:cNvPr id="6" name="Picture 5">
            <a:extLst>
              <a:ext uri="{FF2B5EF4-FFF2-40B4-BE49-F238E27FC236}">
                <a16:creationId xmlns:a16="http://schemas.microsoft.com/office/drawing/2014/main" id="{E068278E-BB33-402E-A523-89EA935E5195}"/>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248400" y="4348480"/>
            <a:ext cx="1600200" cy="1518920"/>
          </a:xfrm>
          <a:prstGeom prst="rect">
            <a:avLst/>
          </a:prstGeom>
        </p:spPr>
      </p:pic>
    </p:spTree>
    <p:extLst>
      <p:ext uri="{BB962C8B-B14F-4D97-AF65-F5344CB8AC3E}">
        <p14:creationId xmlns:p14="http://schemas.microsoft.com/office/powerpoint/2010/main" val="44547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8352"/>
          </a:xfrm>
        </p:spPr>
        <p:txBody>
          <a:bodyPr>
            <a:normAutofit/>
          </a:bodyPr>
          <a:lstStyle/>
          <a:p>
            <a:pPr algn="l"/>
            <a:r>
              <a:rPr lang="en-US" sz="4800" dirty="0">
                <a:solidFill>
                  <a:schemeClr val="accent6">
                    <a:lumMod val="75000"/>
                  </a:schemeClr>
                </a:solidFill>
                <a:latin typeface="Times New Roman" pitchFamily="18" charset="0"/>
                <a:cs typeface="Times New Roman" pitchFamily="18" charset="0"/>
              </a:rPr>
              <a:t>Carla Buss Scholarship Winner</a:t>
            </a:r>
          </a:p>
        </p:txBody>
      </p:sp>
      <p:pic>
        <p:nvPicPr>
          <p:cNvPr id="17" name="Content Placeholder 16" descr="2013 slide image.png"/>
          <p:cNvPicPr>
            <a:picLocks noGrp="1" noChangeAspect="1"/>
          </p:cNvPicPr>
          <p:nvPr>
            <p:ph idx="1"/>
          </p:nvPr>
        </p:nvPicPr>
        <p:blipFill>
          <a:blip r:embed="rId3" cstate="print"/>
          <a:stretch>
            <a:fillRect/>
          </a:stretch>
        </p:blipFill>
        <p:spPr>
          <a:xfrm>
            <a:off x="5943600" y="5712003"/>
            <a:ext cx="2971800" cy="1029571"/>
          </a:xfrm>
        </p:spPr>
      </p:pic>
      <p:sp>
        <p:nvSpPr>
          <p:cNvPr id="9" name="TextBox 8"/>
          <p:cNvSpPr txBox="1"/>
          <p:nvPr/>
        </p:nvSpPr>
        <p:spPr>
          <a:xfrm>
            <a:off x="289396" y="1866276"/>
            <a:ext cx="8833889" cy="1631216"/>
          </a:xfrm>
          <a:prstGeom prst="rect">
            <a:avLst/>
          </a:prstGeom>
          <a:noFill/>
        </p:spPr>
        <p:txBody>
          <a:bodyPr wrap="square" lIns="91440" rtlCol="0" anchor="ctr">
            <a:spAutoFit/>
          </a:bodyPr>
          <a:lstStyle/>
          <a:p>
            <a:endParaRPr lang="en-US" sz="2800" dirty="0"/>
          </a:p>
          <a:p>
            <a:endParaRPr lang="en-US" sz="3600" dirty="0"/>
          </a:p>
          <a:p>
            <a:r>
              <a:rPr lang="en-US" sz="3600" dirty="0"/>
              <a:t>Lei Hua (ISOM)</a:t>
            </a:r>
          </a:p>
        </p:txBody>
      </p:sp>
      <p:pic>
        <p:nvPicPr>
          <p:cNvPr id="5" name="Picture 2" descr="http://eapsweb.mit.edu/files/eapsweb/news/newsletter/spring2013/Awards%20Ic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1371600"/>
            <a:ext cx="1447800" cy="14478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BCRWI Scholarship Applications are now available - Redoubt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7872" y="3796193"/>
            <a:ext cx="3685771" cy="2071207"/>
          </a:xfrm>
          <a:prstGeom prst="rect">
            <a:avLst/>
          </a:prstGeom>
        </p:spPr>
      </p:pic>
      <p:sp>
        <p:nvSpPr>
          <p:cNvPr id="4" name="TextBox 3">
            <a:extLst>
              <a:ext uri="{FF2B5EF4-FFF2-40B4-BE49-F238E27FC236}">
                <a16:creationId xmlns:a16="http://schemas.microsoft.com/office/drawing/2014/main" id="{81B7C996-4327-4BB6-BDDC-8B37F01E942F}"/>
              </a:ext>
            </a:extLst>
          </p:cNvPr>
          <p:cNvSpPr txBox="1"/>
          <p:nvPr/>
        </p:nvSpPr>
        <p:spPr>
          <a:xfrm>
            <a:off x="381000" y="1066800"/>
            <a:ext cx="3810000" cy="584775"/>
          </a:xfrm>
          <a:prstGeom prst="rect">
            <a:avLst/>
          </a:prstGeom>
          <a:noFill/>
        </p:spPr>
        <p:txBody>
          <a:bodyPr wrap="square" rtlCol="0">
            <a:spAutoFit/>
          </a:bodyPr>
          <a:lstStyle/>
          <a:p>
            <a:r>
              <a:rPr lang="en-US" sz="3200" dirty="0"/>
              <a:t>by Wendy Casper</a:t>
            </a:r>
          </a:p>
        </p:txBody>
      </p:sp>
    </p:spTree>
    <p:extLst>
      <p:ext uri="{BB962C8B-B14F-4D97-AF65-F5344CB8AC3E}">
        <p14:creationId xmlns:p14="http://schemas.microsoft.com/office/powerpoint/2010/main" val="135222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8352"/>
          </a:xfrm>
        </p:spPr>
        <p:txBody>
          <a:bodyPr>
            <a:normAutofit/>
          </a:bodyPr>
          <a:lstStyle/>
          <a:p>
            <a:pPr algn="l"/>
            <a:r>
              <a:rPr lang="en-US" sz="4800" dirty="0">
                <a:solidFill>
                  <a:schemeClr val="accent6">
                    <a:lumMod val="75000"/>
                  </a:schemeClr>
                </a:solidFill>
                <a:latin typeface="Times New Roman" pitchFamily="18" charset="0"/>
                <a:cs typeface="Times New Roman" pitchFamily="18" charset="0"/>
              </a:rPr>
              <a:t>COB Research Expense Grants</a:t>
            </a:r>
          </a:p>
        </p:txBody>
      </p:sp>
      <p:pic>
        <p:nvPicPr>
          <p:cNvPr id="17" name="Content Placeholder 16" descr="2013 slide image.png"/>
          <p:cNvPicPr>
            <a:picLocks noGrp="1" noChangeAspect="1"/>
          </p:cNvPicPr>
          <p:nvPr>
            <p:ph idx="1"/>
          </p:nvPr>
        </p:nvPicPr>
        <p:blipFill>
          <a:blip r:embed="rId2" cstate="print"/>
          <a:stretch>
            <a:fillRect/>
          </a:stretch>
        </p:blipFill>
        <p:spPr>
          <a:xfrm>
            <a:off x="5943600" y="5712003"/>
            <a:ext cx="2971800" cy="1029571"/>
          </a:xfrm>
        </p:spPr>
      </p:pic>
      <p:sp>
        <p:nvSpPr>
          <p:cNvPr id="9" name="TextBox 8"/>
          <p:cNvSpPr txBox="1"/>
          <p:nvPr/>
        </p:nvSpPr>
        <p:spPr>
          <a:xfrm>
            <a:off x="289396" y="1906492"/>
            <a:ext cx="8833889" cy="2492990"/>
          </a:xfrm>
          <a:prstGeom prst="rect">
            <a:avLst/>
          </a:prstGeom>
          <a:noFill/>
        </p:spPr>
        <p:txBody>
          <a:bodyPr wrap="square" lIns="91440" rtlCol="0" anchor="ctr">
            <a:spAutoFit/>
          </a:bodyPr>
          <a:lstStyle/>
          <a:p>
            <a:r>
              <a:rPr lang="en-US" sz="3600" dirty="0"/>
              <a:t>Nandu Nagarajan (ACCT)</a:t>
            </a:r>
          </a:p>
          <a:p>
            <a:r>
              <a:rPr lang="en-US" sz="3600" dirty="0"/>
              <a:t>David Rakowski (FINA)</a:t>
            </a:r>
          </a:p>
          <a:p>
            <a:r>
              <a:rPr lang="en-US" sz="3600" dirty="0"/>
              <a:t>Christopher Candreva (ECON)</a:t>
            </a:r>
          </a:p>
          <a:p>
            <a:r>
              <a:rPr lang="en-US" sz="3600" dirty="0"/>
              <a:t>Jim Lavelle (MANA)</a:t>
            </a:r>
          </a:p>
          <a:p>
            <a:pPr marL="400050" lvl="1" indent="0">
              <a:buNone/>
            </a:pPr>
            <a:endParaRPr lang="en-US" sz="1200" dirty="0"/>
          </a:p>
        </p:txBody>
      </p:sp>
      <p:pic>
        <p:nvPicPr>
          <p:cNvPr id="1026" name="Picture 2" descr="C:\Users\frazier\AppData\Local\Microsoft\Windows\Temporary Internet Files\Content.IE5\W8359CY1\monopoly-ma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2176" y="4645229"/>
            <a:ext cx="1441624" cy="19841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list Watch - SCOTUSblo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9941" y="2133600"/>
            <a:ext cx="1733459" cy="1847850"/>
          </a:xfrm>
          <a:prstGeom prst="rect">
            <a:avLst/>
          </a:prstGeom>
        </p:spPr>
      </p:pic>
    </p:spTree>
    <p:extLst>
      <p:ext uri="{BB962C8B-B14F-4D97-AF65-F5344CB8AC3E}">
        <p14:creationId xmlns:p14="http://schemas.microsoft.com/office/powerpoint/2010/main" val="377069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8352"/>
          </a:xfrm>
        </p:spPr>
        <p:txBody>
          <a:bodyPr>
            <a:normAutofit/>
          </a:bodyPr>
          <a:lstStyle/>
          <a:p>
            <a:pPr algn="l"/>
            <a:r>
              <a:rPr lang="en-US" sz="4800" dirty="0">
                <a:solidFill>
                  <a:schemeClr val="accent6">
                    <a:lumMod val="75000"/>
                  </a:schemeClr>
                </a:solidFill>
                <a:latin typeface="Times New Roman" pitchFamily="18" charset="0"/>
                <a:cs typeface="Times New Roman" pitchFamily="18" charset="0"/>
              </a:rPr>
              <a:t>COB Impactful Research Grants</a:t>
            </a:r>
          </a:p>
        </p:txBody>
      </p:sp>
      <p:pic>
        <p:nvPicPr>
          <p:cNvPr id="17" name="Content Placeholder 16" descr="2013 slide image.png"/>
          <p:cNvPicPr>
            <a:picLocks noGrp="1" noChangeAspect="1"/>
          </p:cNvPicPr>
          <p:nvPr>
            <p:ph idx="1"/>
          </p:nvPr>
        </p:nvPicPr>
        <p:blipFill>
          <a:blip r:embed="rId2" cstate="print"/>
          <a:stretch>
            <a:fillRect/>
          </a:stretch>
        </p:blipFill>
        <p:spPr>
          <a:xfrm>
            <a:off x="5943600" y="5712003"/>
            <a:ext cx="2971800" cy="1029571"/>
          </a:xfrm>
        </p:spPr>
      </p:pic>
      <p:sp>
        <p:nvSpPr>
          <p:cNvPr id="9" name="TextBox 8"/>
          <p:cNvSpPr txBox="1"/>
          <p:nvPr/>
        </p:nvSpPr>
        <p:spPr>
          <a:xfrm>
            <a:off x="289396" y="1906492"/>
            <a:ext cx="8833889" cy="2492990"/>
          </a:xfrm>
          <a:prstGeom prst="rect">
            <a:avLst/>
          </a:prstGeom>
          <a:noFill/>
        </p:spPr>
        <p:txBody>
          <a:bodyPr wrap="square" lIns="91440" rtlCol="0" anchor="ctr">
            <a:spAutoFit/>
          </a:bodyPr>
          <a:lstStyle/>
          <a:p>
            <a:r>
              <a:rPr lang="en-US" sz="3600" dirty="0"/>
              <a:t>CY Choi (ECON)</a:t>
            </a:r>
          </a:p>
          <a:p>
            <a:r>
              <a:rPr lang="en-US" sz="3600" dirty="0"/>
              <a:t>Mike Ward (ECON)</a:t>
            </a:r>
          </a:p>
          <a:p>
            <a:r>
              <a:rPr lang="en-US" sz="3600" dirty="0"/>
              <a:t>Radha Mahapatra (ISOM)</a:t>
            </a:r>
          </a:p>
          <a:p>
            <a:r>
              <a:rPr lang="en-US" sz="3600" dirty="0"/>
              <a:t>Alison Birch (MANA)</a:t>
            </a:r>
          </a:p>
          <a:p>
            <a:pPr marL="400050" lvl="1" indent="0">
              <a:buNone/>
            </a:pPr>
            <a:endParaRPr lang="en-US" sz="1200" dirty="0"/>
          </a:p>
        </p:txBody>
      </p:sp>
      <p:pic>
        <p:nvPicPr>
          <p:cNvPr id="1026" name="Picture 2" descr="C:\Users\frazier\AppData\Local\Microsoft\Windows\Temporary Internet Files\Content.IE5\W8359CY1\monopoly-ma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2176" y="4645229"/>
            <a:ext cx="1441624" cy="19841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list Watch - SCOTUSblo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9941" y="2133600"/>
            <a:ext cx="1733459" cy="1847850"/>
          </a:xfrm>
          <a:prstGeom prst="rect">
            <a:avLst/>
          </a:prstGeom>
        </p:spPr>
      </p:pic>
    </p:spTree>
    <p:extLst>
      <p:ext uri="{BB962C8B-B14F-4D97-AF65-F5344CB8AC3E}">
        <p14:creationId xmlns:p14="http://schemas.microsoft.com/office/powerpoint/2010/main" val="1535744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854"/>
            <a:ext cx="8229600" cy="838200"/>
          </a:xfrm>
        </p:spPr>
        <p:txBody>
          <a:bodyPr>
            <a:normAutofit/>
          </a:bodyPr>
          <a:lstStyle/>
          <a:p>
            <a:pPr algn="l"/>
            <a:r>
              <a:rPr lang="en-US" sz="4800" dirty="0">
                <a:solidFill>
                  <a:schemeClr val="accent6">
                    <a:lumMod val="75000"/>
                  </a:schemeClr>
                </a:solidFill>
                <a:latin typeface="Times New Roman" pitchFamily="18" charset="0"/>
                <a:cs typeface="Times New Roman" pitchFamily="18" charset="0"/>
              </a:rPr>
              <a:t>UTA Target of 200+ PhD Grads</a:t>
            </a:r>
          </a:p>
        </p:txBody>
      </p:sp>
      <p:pic>
        <p:nvPicPr>
          <p:cNvPr id="17" name="Content Placeholder 16" descr="2013 slide image.png"/>
          <p:cNvPicPr>
            <a:picLocks noGrp="1" noChangeAspect="1"/>
          </p:cNvPicPr>
          <p:nvPr>
            <p:ph idx="1"/>
          </p:nvPr>
        </p:nvPicPr>
        <p:blipFill>
          <a:blip r:embed="rId2" cstate="print"/>
          <a:stretch>
            <a:fillRect/>
          </a:stretch>
        </p:blipFill>
        <p:spPr>
          <a:xfrm>
            <a:off x="5943600" y="5712003"/>
            <a:ext cx="2971800" cy="1029571"/>
          </a:xfrm>
        </p:spPr>
      </p:pic>
      <p:sp>
        <p:nvSpPr>
          <p:cNvPr id="9" name="TextBox 8"/>
          <p:cNvSpPr txBox="1"/>
          <p:nvPr/>
        </p:nvSpPr>
        <p:spPr>
          <a:xfrm>
            <a:off x="346362" y="2209800"/>
            <a:ext cx="8693727" cy="2308324"/>
          </a:xfrm>
          <a:prstGeom prst="rect">
            <a:avLst/>
          </a:prstGeom>
          <a:noFill/>
        </p:spPr>
        <p:txBody>
          <a:bodyPr wrap="square" lIns="91440" rtlCol="0" anchor="ctr">
            <a:spAutoFit/>
          </a:bodyPr>
          <a:lstStyle/>
          <a:p>
            <a:r>
              <a:rPr lang="en-US" sz="3600" dirty="0"/>
              <a:t>Postdoc possibility</a:t>
            </a:r>
          </a:p>
          <a:p>
            <a:endParaRPr lang="en-US" sz="3600" dirty="0"/>
          </a:p>
          <a:p>
            <a:r>
              <a:rPr lang="en-US" sz="3600" dirty="0" err="1"/>
              <a:t>Joohan</a:t>
            </a:r>
            <a:r>
              <a:rPr lang="en-US" sz="3600" dirty="0"/>
              <a:t> Lee and Tushar Shah</a:t>
            </a:r>
          </a:p>
          <a:p>
            <a:endParaRPr lang="en-US" sz="3600" dirty="0"/>
          </a:p>
        </p:txBody>
      </p:sp>
      <p:pic>
        <p:nvPicPr>
          <p:cNvPr id="4" name="Picture 3">
            <a:extLst>
              <a:ext uri="{FF2B5EF4-FFF2-40B4-BE49-F238E27FC236}">
                <a16:creationId xmlns:a16="http://schemas.microsoft.com/office/drawing/2014/main" id="{E4AE7043-364E-43DA-BB2F-DD45FECBF79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48450" y="2535376"/>
            <a:ext cx="1428750" cy="1428750"/>
          </a:xfrm>
          <a:prstGeom prst="rect">
            <a:avLst/>
          </a:prstGeom>
        </p:spPr>
      </p:pic>
    </p:spTree>
    <p:extLst>
      <p:ext uri="{BB962C8B-B14F-4D97-AF65-F5344CB8AC3E}">
        <p14:creationId xmlns:p14="http://schemas.microsoft.com/office/powerpoint/2010/main" val="1610254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8352"/>
          </a:xfrm>
        </p:spPr>
        <p:txBody>
          <a:bodyPr>
            <a:normAutofit/>
          </a:bodyPr>
          <a:lstStyle/>
          <a:p>
            <a:pPr algn="l"/>
            <a:r>
              <a:rPr lang="en-US" sz="4800" dirty="0">
                <a:solidFill>
                  <a:schemeClr val="accent6">
                    <a:lumMod val="75000"/>
                  </a:schemeClr>
                </a:solidFill>
                <a:latin typeface="Times New Roman" pitchFamily="18" charset="0"/>
                <a:cs typeface="Times New Roman" pitchFamily="18" charset="0"/>
              </a:rPr>
              <a:t>Welcome!</a:t>
            </a:r>
          </a:p>
        </p:txBody>
      </p:sp>
      <p:pic>
        <p:nvPicPr>
          <p:cNvPr id="17" name="Content Placeholder 16" descr="2013 slide image.png"/>
          <p:cNvPicPr>
            <a:picLocks noGrp="1" noChangeAspect="1"/>
          </p:cNvPicPr>
          <p:nvPr>
            <p:ph idx="1"/>
          </p:nvPr>
        </p:nvPicPr>
        <p:blipFill>
          <a:blip r:embed="rId2" cstate="print"/>
          <a:stretch>
            <a:fillRect/>
          </a:stretch>
        </p:blipFill>
        <p:spPr>
          <a:xfrm>
            <a:off x="5943600" y="5712003"/>
            <a:ext cx="2971800" cy="1029571"/>
          </a:xfrm>
        </p:spPr>
      </p:pic>
      <p:sp>
        <p:nvSpPr>
          <p:cNvPr id="9" name="TextBox 8"/>
          <p:cNvSpPr txBox="1"/>
          <p:nvPr/>
        </p:nvSpPr>
        <p:spPr>
          <a:xfrm>
            <a:off x="400878" y="2375118"/>
            <a:ext cx="8654926" cy="1815882"/>
          </a:xfrm>
          <a:prstGeom prst="rect">
            <a:avLst/>
          </a:prstGeom>
          <a:noFill/>
        </p:spPr>
        <p:txBody>
          <a:bodyPr wrap="square" lIns="91440" rtlCol="0" anchor="ctr">
            <a:spAutoFit/>
          </a:bodyPr>
          <a:lstStyle/>
          <a:p>
            <a:r>
              <a:rPr lang="en-US" sz="4000" dirty="0"/>
              <a:t>Welcome to the first-ever virtual CoB Faculty/Staff meeting!!</a:t>
            </a:r>
          </a:p>
          <a:p>
            <a:endParaRPr lang="en-US" sz="3200" dirty="0"/>
          </a:p>
        </p:txBody>
      </p:sp>
      <p:pic>
        <p:nvPicPr>
          <p:cNvPr id="3" name="Picture 2" descr="&lt;strong&gt;Welcome&lt;/strong&gt; banner by KmyGraphic on Deviant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4591050"/>
            <a:ext cx="3810000" cy="1428750"/>
          </a:xfrm>
          <a:prstGeom prst="rect">
            <a:avLst/>
          </a:prstGeom>
        </p:spPr>
      </p:pic>
      <p:pic>
        <p:nvPicPr>
          <p:cNvPr id="4" name="Picture 3" descr="Top 3 proven ways to score sales - Mani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9655" y="533400"/>
            <a:ext cx="2180945" cy="1178240"/>
          </a:xfrm>
          <a:prstGeom prst="rect">
            <a:avLst/>
          </a:prstGeom>
        </p:spPr>
      </p:pic>
      <p:pic>
        <p:nvPicPr>
          <p:cNvPr id="7" name="Picture 6">
            <a:extLst>
              <a:ext uri="{FF2B5EF4-FFF2-40B4-BE49-F238E27FC236}">
                <a16:creationId xmlns:a16="http://schemas.microsoft.com/office/drawing/2014/main" id="{D6809C17-3556-444D-8401-EF25CCB8A7C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019800" y="3733800"/>
            <a:ext cx="1828800" cy="1828800"/>
          </a:xfrm>
          <a:prstGeom prst="rect">
            <a:avLst/>
          </a:prstGeom>
        </p:spPr>
      </p:pic>
    </p:spTree>
    <p:extLst>
      <p:ext uri="{BB962C8B-B14F-4D97-AF65-F5344CB8AC3E}">
        <p14:creationId xmlns:p14="http://schemas.microsoft.com/office/powerpoint/2010/main" val="1945026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854"/>
            <a:ext cx="8229600" cy="838200"/>
          </a:xfrm>
        </p:spPr>
        <p:txBody>
          <a:bodyPr>
            <a:normAutofit/>
          </a:bodyPr>
          <a:lstStyle/>
          <a:p>
            <a:pPr algn="l"/>
            <a:r>
              <a:rPr lang="en-US" sz="4800" dirty="0">
                <a:solidFill>
                  <a:schemeClr val="accent6">
                    <a:lumMod val="75000"/>
                  </a:schemeClr>
                </a:solidFill>
                <a:latin typeface="Times New Roman" pitchFamily="18" charset="0"/>
                <a:cs typeface="Times New Roman" pitchFamily="18" charset="0"/>
              </a:rPr>
              <a:t>New Faculty for Fall 2020</a:t>
            </a:r>
          </a:p>
        </p:txBody>
      </p:sp>
      <p:pic>
        <p:nvPicPr>
          <p:cNvPr id="17" name="Content Placeholder 16" descr="2013 slide image.png"/>
          <p:cNvPicPr>
            <a:picLocks noGrp="1" noChangeAspect="1"/>
          </p:cNvPicPr>
          <p:nvPr>
            <p:ph idx="1"/>
          </p:nvPr>
        </p:nvPicPr>
        <p:blipFill>
          <a:blip r:embed="rId2" cstate="print"/>
          <a:stretch>
            <a:fillRect/>
          </a:stretch>
        </p:blipFill>
        <p:spPr>
          <a:xfrm>
            <a:off x="5943600" y="5712003"/>
            <a:ext cx="2971800" cy="1029571"/>
          </a:xfrm>
        </p:spPr>
      </p:pic>
      <p:sp>
        <p:nvSpPr>
          <p:cNvPr id="9" name="TextBox 8"/>
          <p:cNvSpPr txBox="1"/>
          <p:nvPr/>
        </p:nvSpPr>
        <p:spPr>
          <a:xfrm>
            <a:off x="346362" y="2209800"/>
            <a:ext cx="8693727" cy="2308324"/>
          </a:xfrm>
          <a:prstGeom prst="rect">
            <a:avLst/>
          </a:prstGeom>
          <a:noFill/>
        </p:spPr>
        <p:txBody>
          <a:bodyPr wrap="square" lIns="91440" rtlCol="0" anchor="ctr">
            <a:spAutoFit/>
          </a:bodyPr>
          <a:lstStyle/>
          <a:p>
            <a:r>
              <a:rPr lang="en-US" sz="3600" dirty="0"/>
              <a:t>Full-time:</a:t>
            </a:r>
          </a:p>
          <a:p>
            <a:r>
              <a:rPr lang="en-US" sz="3600" dirty="0"/>
              <a:t>ACCT – 2 tenure-track</a:t>
            </a:r>
          </a:p>
          <a:p>
            <a:r>
              <a:rPr lang="en-US" sz="3600" dirty="0"/>
              <a:t>ISOM – 1 tenure-track &amp; 1 NTT</a:t>
            </a:r>
          </a:p>
          <a:p>
            <a:r>
              <a:rPr lang="en-US" sz="3600" dirty="0"/>
              <a:t>MANA – 3 tenure-track</a:t>
            </a:r>
          </a:p>
        </p:txBody>
      </p:sp>
      <p:pic>
        <p:nvPicPr>
          <p:cNvPr id="1026" name="Picture 2" descr="C:\Users\frazier\AppData\Local\Microsoft\Windows\Temporary Internet Files\Content.IE5\2HGBY9RY\prize-ribbon-yellow[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7273" y="2514600"/>
            <a:ext cx="1232187" cy="2200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288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frazier\AppData\Local\Microsoft\Windows\Temporary Internet Files\Content.IE5\W8359CY1\cartoon_beach-ful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6750" y="3429000"/>
            <a:ext cx="2507776" cy="1866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362" y="152400"/>
            <a:ext cx="8229600" cy="918352"/>
          </a:xfrm>
        </p:spPr>
        <p:txBody>
          <a:bodyPr>
            <a:normAutofit/>
          </a:bodyPr>
          <a:lstStyle/>
          <a:p>
            <a:pPr algn="l"/>
            <a:r>
              <a:rPr lang="en-US" sz="4800" dirty="0">
                <a:solidFill>
                  <a:schemeClr val="accent6">
                    <a:lumMod val="75000"/>
                  </a:schemeClr>
                </a:solidFill>
                <a:latin typeface="Times New Roman" pitchFamily="18" charset="0"/>
                <a:cs typeface="Times New Roman" pitchFamily="18" charset="0"/>
              </a:rPr>
              <a:t>Retirements</a:t>
            </a:r>
          </a:p>
        </p:txBody>
      </p:sp>
      <p:pic>
        <p:nvPicPr>
          <p:cNvPr id="17" name="Content Placeholder 16" descr="2013 slide image.png"/>
          <p:cNvPicPr>
            <a:picLocks noGrp="1" noChangeAspect="1"/>
          </p:cNvPicPr>
          <p:nvPr>
            <p:ph idx="1"/>
          </p:nvPr>
        </p:nvPicPr>
        <p:blipFill>
          <a:blip r:embed="rId3" cstate="print"/>
          <a:stretch>
            <a:fillRect/>
          </a:stretch>
        </p:blipFill>
        <p:spPr>
          <a:xfrm>
            <a:off x="5943600" y="5712003"/>
            <a:ext cx="2971800" cy="1029571"/>
          </a:xfrm>
        </p:spPr>
      </p:pic>
      <p:sp>
        <p:nvSpPr>
          <p:cNvPr id="9" name="TextBox 8"/>
          <p:cNvSpPr txBox="1"/>
          <p:nvPr/>
        </p:nvSpPr>
        <p:spPr>
          <a:xfrm>
            <a:off x="335463" y="1231135"/>
            <a:ext cx="8693727" cy="3170099"/>
          </a:xfrm>
          <a:prstGeom prst="rect">
            <a:avLst/>
          </a:prstGeom>
          <a:noFill/>
        </p:spPr>
        <p:txBody>
          <a:bodyPr wrap="square" lIns="91440" rtlCol="0" anchor="ctr">
            <a:spAutoFit/>
          </a:bodyPr>
          <a:lstStyle/>
          <a:p>
            <a:endParaRPr lang="en-US" sz="1400" dirty="0"/>
          </a:p>
          <a:p>
            <a:r>
              <a:rPr lang="en-US" sz="4000" dirty="0"/>
              <a:t>Happy Retirement to:</a:t>
            </a:r>
          </a:p>
          <a:p>
            <a:endParaRPr lang="en-US" sz="1000" dirty="0"/>
          </a:p>
          <a:p>
            <a:r>
              <a:rPr lang="en-US" sz="3600" dirty="0"/>
              <a:t>Deepak Datta</a:t>
            </a:r>
          </a:p>
          <a:p>
            <a:r>
              <a:rPr lang="en-US" sz="3600" dirty="0"/>
              <a:t>Michael Richarme</a:t>
            </a:r>
          </a:p>
          <a:p>
            <a:r>
              <a:rPr lang="en-US" sz="3600" dirty="0"/>
              <a:t>Carolyn Davis—almost</a:t>
            </a:r>
          </a:p>
          <a:p>
            <a:endParaRPr lang="en-US" sz="2800" dirty="0"/>
          </a:p>
        </p:txBody>
      </p:sp>
      <p:pic>
        <p:nvPicPr>
          <p:cNvPr id="2050" name="Picture 2" descr="C:\Users\frazier\AppData\Local\Microsoft\Windows\Temporary Internet Files\Content.IE5\2HGBY9RY\HappyRetirementPlates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57200"/>
            <a:ext cx="2147277"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frazier\AppData\Local\Microsoft\Windows\Temporary Internet Files\Content.IE5\3QIYNL13\cocktail-glas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4536523"/>
            <a:ext cx="1094550" cy="198858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frazier\AppData\Local\Microsoft\Windows\Temporary Internet Files\Content.IE5\C6RA3BON\Etre-benez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4200" y="4495800"/>
            <a:ext cx="2107970" cy="2111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9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18352"/>
          </a:xfrm>
        </p:spPr>
        <p:txBody>
          <a:bodyPr>
            <a:normAutofit/>
          </a:bodyPr>
          <a:lstStyle/>
          <a:p>
            <a:pPr algn="l"/>
            <a:r>
              <a:rPr lang="en-US" sz="4800" dirty="0">
                <a:solidFill>
                  <a:schemeClr val="accent6">
                    <a:lumMod val="75000"/>
                  </a:schemeClr>
                </a:solidFill>
                <a:latin typeface="Times New Roman" pitchFamily="18" charset="0"/>
                <a:cs typeface="Times New Roman" pitchFamily="18" charset="0"/>
              </a:rPr>
              <a:t>Faculty in the News (recently)</a:t>
            </a:r>
          </a:p>
        </p:txBody>
      </p:sp>
      <p:pic>
        <p:nvPicPr>
          <p:cNvPr id="17" name="Content Placeholder 16" descr="2013 slide image.png"/>
          <p:cNvPicPr>
            <a:picLocks noGrp="1" noChangeAspect="1"/>
          </p:cNvPicPr>
          <p:nvPr>
            <p:ph idx="1"/>
          </p:nvPr>
        </p:nvPicPr>
        <p:blipFill>
          <a:blip r:embed="rId2" cstate="print"/>
          <a:stretch>
            <a:fillRect/>
          </a:stretch>
        </p:blipFill>
        <p:spPr>
          <a:xfrm>
            <a:off x="5943600" y="5712003"/>
            <a:ext cx="2971800" cy="1029571"/>
          </a:xfrm>
        </p:spPr>
      </p:pic>
      <p:sp>
        <p:nvSpPr>
          <p:cNvPr id="3" name="Rectangle 2"/>
          <p:cNvSpPr/>
          <p:nvPr/>
        </p:nvSpPr>
        <p:spPr>
          <a:xfrm>
            <a:off x="533400" y="1744920"/>
            <a:ext cx="7391400" cy="2616101"/>
          </a:xfrm>
          <a:prstGeom prst="rect">
            <a:avLst/>
          </a:prstGeom>
        </p:spPr>
        <p:txBody>
          <a:bodyPr wrap="square">
            <a:spAutoFit/>
          </a:bodyPr>
          <a:lstStyle/>
          <a:p>
            <a:pPr algn="ctr"/>
            <a:r>
              <a:rPr lang="en-US" sz="3600" dirty="0"/>
              <a:t>Traci Freling and Ritesh Saini</a:t>
            </a:r>
          </a:p>
          <a:p>
            <a:pPr algn="ctr"/>
            <a:r>
              <a:rPr lang="en-US" sz="2800" dirty="0"/>
              <a:t>Consumer decisions: emotional vs. fact-based</a:t>
            </a:r>
          </a:p>
          <a:p>
            <a:pPr algn="ctr"/>
            <a:endParaRPr lang="en-US" sz="3600" dirty="0"/>
          </a:p>
          <a:p>
            <a:pPr algn="ctr"/>
            <a:r>
              <a:rPr lang="en-US" sz="3600" dirty="0"/>
              <a:t>Bill Crowder and Bill Seeger</a:t>
            </a:r>
          </a:p>
          <a:p>
            <a:pPr algn="ctr"/>
            <a:r>
              <a:rPr lang="en-US" sz="2800" dirty="0"/>
              <a:t>Speakers at Arlington Chamber of Commerce</a:t>
            </a:r>
          </a:p>
        </p:txBody>
      </p:sp>
      <p:pic>
        <p:nvPicPr>
          <p:cNvPr id="5" name="Picture 4">
            <a:extLst>
              <a:ext uri="{FF2B5EF4-FFF2-40B4-BE49-F238E27FC236}">
                <a16:creationId xmlns:a16="http://schemas.microsoft.com/office/drawing/2014/main" id="{1F55AA6C-0CAE-42ED-AC45-1161417A150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21080" y="4724400"/>
            <a:ext cx="2484120" cy="2098074"/>
          </a:xfrm>
          <a:prstGeom prst="rect">
            <a:avLst/>
          </a:prstGeom>
        </p:spPr>
      </p:pic>
    </p:spTree>
    <p:extLst>
      <p:ext uri="{BB962C8B-B14F-4D97-AF65-F5344CB8AC3E}">
        <p14:creationId xmlns:p14="http://schemas.microsoft.com/office/powerpoint/2010/main" val="26112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18352"/>
          </a:xfrm>
        </p:spPr>
        <p:txBody>
          <a:bodyPr>
            <a:normAutofit/>
          </a:bodyPr>
          <a:lstStyle/>
          <a:p>
            <a:pPr algn="l"/>
            <a:r>
              <a:rPr lang="en-US" sz="4800" dirty="0">
                <a:solidFill>
                  <a:schemeClr val="accent6">
                    <a:lumMod val="75000"/>
                  </a:schemeClr>
                </a:solidFill>
                <a:latin typeface="Times New Roman" pitchFamily="18" charset="0"/>
                <a:cs typeface="Times New Roman" pitchFamily="18" charset="0"/>
              </a:rPr>
              <a:t>Commencement</a:t>
            </a:r>
          </a:p>
        </p:txBody>
      </p:sp>
      <p:pic>
        <p:nvPicPr>
          <p:cNvPr id="17" name="Content Placeholder 16" descr="2013 slide image.png"/>
          <p:cNvPicPr>
            <a:picLocks noGrp="1" noChangeAspect="1"/>
          </p:cNvPicPr>
          <p:nvPr>
            <p:ph idx="1"/>
          </p:nvPr>
        </p:nvPicPr>
        <p:blipFill>
          <a:blip r:embed="rId2" cstate="print"/>
          <a:stretch>
            <a:fillRect/>
          </a:stretch>
        </p:blipFill>
        <p:spPr>
          <a:xfrm>
            <a:off x="5943600" y="5712003"/>
            <a:ext cx="2971800" cy="1029571"/>
          </a:xfrm>
        </p:spPr>
      </p:pic>
      <p:sp>
        <p:nvSpPr>
          <p:cNvPr id="3" name="Rectangle 2"/>
          <p:cNvSpPr/>
          <p:nvPr/>
        </p:nvSpPr>
        <p:spPr>
          <a:xfrm>
            <a:off x="533400" y="1744920"/>
            <a:ext cx="7391400" cy="1938992"/>
          </a:xfrm>
          <a:prstGeom prst="rect">
            <a:avLst/>
          </a:prstGeom>
        </p:spPr>
        <p:txBody>
          <a:bodyPr wrap="square">
            <a:spAutoFit/>
          </a:bodyPr>
          <a:lstStyle/>
          <a:p>
            <a:pPr algn="ctr"/>
            <a:r>
              <a:rPr lang="en-US" sz="4000" dirty="0"/>
              <a:t>Postponed?</a:t>
            </a:r>
          </a:p>
          <a:p>
            <a:pPr algn="ctr"/>
            <a:r>
              <a:rPr lang="en-US" sz="4000" dirty="0"/>
              <a:t>Cancelled?</a:t>
            </a:r>
          </a:p>
          <a:p>
            <a:pPr algn="ctr"/>
            <a:r>
              <a:rPr lang="en-US" sz="4000" dirty="0"/>
              <a:t>Combine with Summer comm.?</a:t>
            </a:r>
            <a:endParaRPr lang="en-US" sz="2800" dirty="0"/>
          </a:p>
        </p:txBody>
      </p:sp>
      <p:pic>
        <p:nvPicPr>
          <p:cNvPr id="1026" name="Picture 2" descr="C:\Users\quinones\AppData\Local\Microsoft\Windows\Temporary Internet Files\Content.IE5\2VGKG3G3\16246-illustration-of-a-graduation-cap-pv[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9003" y="4766042"/>
            <a:ext cx="2608597" cy="144044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frazier\AppData\Local\Microsoft\Windows\Temporary Internet Files\Content.IE5\1DNF0KL0\graduation-clipart2[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393108"/>
            <a:ext cx="1333500" cy="1745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120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8352"/>
          </a:xfrm>
        </p:spPr>
        <p:txBody>
          <a:bodyPr>
            <a:normAutofit/>
          </a:bodyPr>
          <a:lstStyle/>
          <a:p>
            <a:pPr algn="l"/>
            <a:r>
              <a:rPr lang="en-US" sz="4800" dirty="0">
                <a:solidFill>
                  <a:schemeClr val="accent6">
                    <a:lumMod val="75000"/>
                  </a:schemeClr>
                </a:solidFill>
                <a:latin typeface="Times New Roman" pitchFamily="18" charset="0"/>
                <a:cs typeface="Times New Roman" pitchFamily="18" charset="0"/>
              </a:rPr>
              <a:t>Faculty Elections</a:t>
            </a:r>
          </a:p>
        </p:txBody>
      </p:sp>
      <p:pic>
        <p:nvPicPr>
          <p:cNvPr id="17" name="Content Placeholder 16" descr="2013 slide image.png"/>
          <p:cNvPicPr>
            <a:picLocks noGrp="1" noChangeAspect="1"/>
          </p:cNvPicPr>
          <p:nvPr>
            <p:ph idx="1"/>
          </p:nvPr>
        </p:nvPicPr>
        <p:blipFill>
          <a:blip r:embed="rId2" cstate="print"/>
          <a:stretch>
            <a:fillRect/>
          </a:stretch>
        </p:blipFill>
        <p:spPr>
          <a:xfrm>
            <a:off x="5943600" y="5712003"/>
            <a:ext cx="2971800" cy="1029571"/>
          </a:xfrm>
        </p:spPr>
      </p:pic>
      <p:sp>
        <p:nvSpPr>
          <p:cNvPr id="3" name="Rectangle 2"/>
          <p:cNvSpPr/>
          <p:nvPr/>
        </p:nvSpPr>
        <p:spPr>
          <a:xfrm>
            <a:off x="381000" y="1600200"/>
            <a:ext cx="8763000" cy="2739211"/>
          </a:xfrm>
          <a:prstGeom prst="rect">
            <a:avLst/>
          </a:prstGeom>
        </p:spPr>
        <p:txBody>
          <a:bodyPr wrap="square">
            <a:spAutoFit/>
          </a:bodyPr>
          <a:lstStyle/>
          <a:p>
            <a:endParaRPr lang="en-US" sz="3600" dirty="0"/>
          </a:p>
          <a:p>
            <a:r>
              <a:rPr lang="en-US" sz="3600" dirty="0"/>
              <a:t>Thanks to Tom Hall</a:t>
            </a:r>
          </a:p>
          <a:p>
            <a:r>
              <a:rPr lang="en-US" sz="3200" dirty="0"/>
              <a:t>for taking care of elections via email</a:t>
            </a:r>
          </a:p>
          <a:p>
            <a:r>
              <a:rPr lang="en-US" sz="3200" dirty="0"/>
              <a:t>for faculty committees</a:t>
            </a:r>
          </a:p>
          <a:p>
            <a:endParaRPr lang="en-US" sz="3600" dirty="0"/>
          </a:p>
        </p:txBody>
      </p:sp>
      <p:pic>
        <p:nvPicPr>
          <p:cNvPr id="3074" name="Picture 2" descr="C:\Users\frazier\AppData\Local\Microsoft\Windows\Temporary Internet Files\Content.IE5\W8359CY1\voting_booth[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775" y="647700"/>
            <a:ext cx="15525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frazier\AppData\Local\Microsoft\Windows\Temporary Internet Files\Content.IE5\C6RA3BON\election[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191000"/>
            <a:ext cx="202783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frazier\AppData\Local\Microsoft\Windows\Temporary Internet Files\Content.IE5\OYF0AOOX\vote-smart-button[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5975" y="35052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440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854"/>
            <a:ext cx="8229600" cy="838200"/>
          </a:xfrm>
        </p:spPr>
        <p:txBody>
          <a:bodyPr>
            <a:normAutofit fontScale="90000"/>
          </a:bodyPr>
          <a:lstStyle/>
          <a:p>
            <a:r>
              <a:rPr lang="en-US" sz="4800" dirty="0">
                <a:solidFill>
                  <a:schemeClr val="accent6">
                    <a:lumMod val="75000"/>
                  </a:schemeClr>
                </a:solidFill>
                <a:latin typeface="Times New Roman" pitchFamily="18" charset="0"/>
                <a:cs typeface="Times New Roman" pitchFamily="18" charset="0"/>
              </a:rPr>
              <a:t>Enrollment numbers for Fall</a:t>
            </a:r>
            <a:br>
              <a:rPr lang="en-US" sz="4800" dirty="0">
                <a:solidFill>
                  <a:schemeClr val="accent6">
                    <a:lumMod val="75000"/>
                  </a:schemeClr>
                </a:solidFill>
                <a:latin typeface="Times New Roman" pitchFamily="18" charset="0"/>
                <a:cs typeface="Times New Roman" pitchFamily="18" charset="0"/>
              </a:rPr>
            </a:br>
            <a:r>
              <a:rPr lang="en-US" sz="2800" dirty="0">
                <a:solidFill>
                  <a:schemeClr val="accent6">
                    <a:lumMod val="75000"/>
                  </a:schemeClr>
                </a:solidFill>
                <a:latin typeface="Times New Roman" pitchFamily="18" charset="0"/>
                <a:cs typeface="Times New Roman" pitchFamily="18" charset="0"/>
              </a:rPr>
              <a:t>(as of today)</a:t>
            </a:r>
            <a:endParaRPr lang="en-US" sz="4800" dirty="0">
              <a:solidFill>
                <a:schemeClr val="accent6">
                  <a:lumMod val="75000"/>
                </a:schemeClr>
              </a:solidFill>
              <a:latin typeface="Times New Roman" pitchFamily="18" charset="0"/>
              <a:cs typeface="Times New Roman" pitchFamily="18" charset="0"/>
            </a:endParaRPr>
          </a:p>
        </p:txBody>
      </p:sp>
      <p:pic>
        <p:nvPicPr>
          <p:cNvPr id="17" name="Content Placeholder 16" descr="2013 slide image.png"/>
          <p:cNvPicPr>
            <a:picLocks noGrp="1" noChangeAspect="1"/>
          </p:cNvPicPr>
          <p:nvPr>
            <p:ph idx="1"/>
          </p:nvPr>
        </p:nvPicPr>
        <p:blipFill>
          <a:blip r:embed="rId2" cstate="print"/>
          <a:stretch>
            <a:fillRect/>
          </a:stretch>
        </p:blipFill>
        <p:spPr>
          <a:xfrm>
            <a:off x="5943600" y="5712003"/>
            <a:ext cx="2971800" cy="1029571"/>
          </a:xfrm>
        </p:spPr>
      </p:pic>
      <p:sp>
        <p:nvSpPr>
          <p:cNvPr id="9" name="TextBox 8"/>
          <p:cNvSpPr txBox="1"/>
          <p:nvPr/>
        </p:nvSpPr>
        <p:spPr>
          <a:xfrm>
            <a:off x="346362" y="1389995"/>
            <a:ext cx="8693727" cy="4401205"/>
          </a:xfrm>
          <a:prstGeom prst="rect">
            <a:avLst/>
          </a:prstGeom>
          <a:noFill/>
        </p:spPr>
        <p:txBody>
          <a:bodyPr wrap="square" lIns="91440" rtlCol="0" anchor="ctr">
            <a:spAutoFit/>
          </a:bodyPr>
          <a:lstStyle/>
          <a:p>
            <a:r>
              <a:rPr lang="en-US" sz="2800" u="sng" dirty="0"/>
              <a:t>Total Grad + UG</a:t>
            </a:r>
          </a:p>
          <a:p>
            <a:r>
              <a:rPr lang="en-US" sz="2800" dirty="0"/>
              <a:t>COB: down 15%	UTA: down 5%</a:t>
            </a:r>
          </a:p>
          <a:p>
            <a:r>
              <a:rPr lang="en-US" sz="2800" u="sng" dirty="0"/>
              <a:t>Total UG</a:t>
            </a:r>
          </a:p>
          <a:p>
            <a:r>
              <a:rPr lang="en-US" sz="2800" dirty="0"/>
              <a:t>COB: down 13%	UTA: down 0.5%</a:t>
            </a:r>
          </a:p>
          <a:p>
            <a:r>
              <a:rPr lang="en-US" sz="2800" u="sng" dirty="0"/>
              <a:t>Total Grad</a:t>
            </a:r>
          </a:p>
          <a:p>
            <a:r>
              <a:rPr lang="en-US" sz="2800" dirty="0"/>
              <a:t>COB: down 25%	UTA: down 21%</a:t>
            </a:r>
          </a:p>
          <a:p>
            <a:r>
              <a:rPr lang="en-US" sz="2800" u="sng" dirty="0"/>
              <a:t>New Freshman</a:t>
            </a:r>
          </a:p>
          <a:p>
            <a:r>
              <a:rPr lang="en-US" sz="2800" dirty="0"/>
              <a:t>COB: up 100%	UTA: up 63%</a:t>
            </a:r>
          </a:p>
          <a:p>
            <a:r>
              <a:rPr lang="en-US" sz="2800" u="sng" dirty="0"/>
              <a:t>New Transfers</a:t>
            </a:r>
          </a:p>
          <a:p>
            <a:r>
              <a:rPr lang="en-US" sz="2800" dirty="0"/>
              <a:t>COB: up 93%	UTA: up 56%</a:t>
            </a:r>
          </a:p>
        </p:txBody>
      </p:sp>
      <p:pic>
        <p:nvPicPr>
          <p:cNvPr id="4" name="Picture 3">
            <a:extLst>
              <a:ext uri="{FF2B5EF4-FFF2-40B4-BE49-F238E27FC236}">
                <a16:creationId xmlns:a16="http://schemas.microsoft.com/office/drawing/2014/main" id="{1C02E651-BA51-417D-B7FC-41F6520C906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53200" y="1295400"/>
            <a:ext cx="2109787" cy="941025"/>
          </a:xfrm>
          <a:prstGeom prst="rect">
            <a:avLst/>
          </a:prstGeom>
        </p:spPr>
      </p:pic>
    </p:spTree>
    <p:extLst>
      <p:ext uri="{BB962C8B-B14F-4D97-AF65-F5344CB8AC3E}">
        <p14:creationId xmlns:p14="http://schemas.microsoft.com/office/powerpoint/2010/main" val="3208383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854"/>
            <a:ext cx="8229600" cy="838200"/>
          </a:xfrm>
        </p:spPr>
        <p:txBody>
          <a:bodyPr>
            <a:normAutofit/>
          </a:bodyPr>
          <a:lstStyle/>
          <a:p>
            <a:pPr algn="l"/>
            <a:r>
              <a:rPr lang="en-US" sz="4800" dirty="0">
                <a:solidFill>
                  <a:schemeClr val="accent6">
                    <a:lumMod val="75000"/>
                  </a:schemeClr>
                </a:solidFill>
                <a:latin typeface="Times New Roman" pitchFamily="18" charset="0"/>
                <a:cs typeface="Times New Roman" pitchFamily="18" charset="0"/>
              </a:rPr>
              <a:t>China EMBA Programs</a:t>
            </a:r>
          </a:p>
        </p:txBody>
      </p:sp>
      <p:pic>
        <p:nvPicPr>
          <p:cNvPr id="17" name="Content Placeholder 16" descr="2013 slide image.png"/>
          <p:cNvPicPr>
            <a:picLocks noGrp="1" noChangeAspect="1"/>
          </p:cNvPicPr>
          <p:nvPr>
            <p:ph idx="1"/>
          </p:nvPr>
        </p:nvPicPr>
        <p:blipFill>
          <a:blip r:embed="rId2" cstate="print"/>
          <a:stretch>
            <a:fillRect/>
          </a:stretch>
        </p:blipFill>
        <p:spPr>
          <a:xfrm>
            <a:off x="5943600" y="5712003"/>
            <a:ext cx="2971800" cy="1029571"/>
          </a:xfrm>
        </p:spPr>
      </p:pic>
      <p:sp>
        <p:nvSpPr>
          <p:cNvPr id="9" name="TextBox 8"/>
          <p:cNvSpPr txBox="1"/>
          <p:nvPr/>
        </p:nvSpPr>
        <p:spPr>
          <a:xfrm>
            <a:off x="346362" y="1061621"/>
            <a:ext cx="8693727" cy="5262979"/>
          </a:xfrm>
          <a:prstGeom prst="rect">
            <a:avLst/>
          </a:prstGeom>
          <a:noFill/>
        </p:spPr>
        <p:txBody>
          <a:bodyPr wrap="square" lIns="91440" rtlCol="0" anchor="ctr">
            <a:spAutoFit/>
          </a:bodyPr>
          <a:lstStyle/>
          <a:p>
            <a:r>
              <a:rPr lang="en-US" sz="2400" dirty="0"/>
              <a:t>The programs are going well in all three sites in China and the one in Taipei with several cohorts going on in each location. The Chinese universities are still closed so both they and we conduct on line synchronous and asynchronous classes. We had to reschedule a handful of courses but all seems to be working fine for the time being. In Taipei the university is open so their faculty teach face to face while we teach online. The future is tricky in China from a political standpoint but, that aside, for this year we have filled our quota in recruiting targets in Xi’an and Beijing but we are lagging significantly in Shanghai due to various reasons. Taipei will be fine but we expect maybe a lower number due to the very bad economic situation that they are faced with. Some of the students recruited fear that they will not have the resources to pay come fall and thus not be able to join the program.</a:t>
            </a:r>
          </a:p>
        </p:txBody>
      </p:sp>
      <p:pic>
        <p:nvPicPr>
          <p:cNvPr id="4" name="Picture 3">
            <a:extLst>
              <a:ext uri="{FF2B5EF4-FFF2-40B4-BE49-F238E27FC236}">
                <a16:creationId xmlns:a16="http://schemas.microsoft.com/office/drawing/2014/main" id="{0D0C599D-9379-41AA-B223-8BBB06CDFDC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21234" y="147221"/>
            <a:ext cx="1371600" cy="914400"/>
          </a:xfrm>
          <a:prstGeom prst="rect">
            <a:avLst/>
          </a:prstGeom>
        </p:spPr>
      </p:pic>
    </p:spTree>
    <p:extLst>
      <p:ext uri="{BB962C8B-B14F-4D97-AF65-F5344CB8AC3E}">
        <p14:creationId xmlns:p14="http://schemas.microsoft.com/office/powerpoint/2010/main" val="3520666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854"/>
            <a:ext cx="8229600" cy="838200"/>
          </a:xfrm>
        </p:spPr>
        <p:txBody>
          <a:bodyPr>
            <a:normAutofit/>
          </a:bodyPr>
          <a:lstStyle/>
          <a:p>
            <a:pPr algn="l"/>
            <a:r>
              <a:rPr lang="en-US" sz="4800" dirty="0">
                <a:solidFill>
                  <a:schemeClr val="accent6">
                    <a:lumMod val="75000"/>
                  </a:schemeClr>
                </a:solidFill>
                <a:latin typeface="Times New Roman" pitchFamily="18" charset="0"/>
                <a:cs typeface="Times New Roman" pitchFamily="18" charset="0"/>
              </a:rPr>
              <a:t>ISOM Initiatives</a:t>
            </a:r>
          </a:p>
        </p:txBody>
      </p:sp>
      <p:pic>
        <p:nvPicPr>
          <p:cNvPr id="17" name="Content Placeholder 16" descr="2013 slide image.png"/>
          <p:cNvPicPr>
            <a:picLocks noGrp="1" noChangeAspect="1"/>
          </p:cNvPicPr>
          <p:nvPr>
            <p:ph idx="1"/>
          </p:nvPr>
        </p:nvPicPr>
        <p:blipFill>
          <a:blip r:embed="rId2" cstate="print"/>
          <a:stretch>
            <a:fillRect/>
          </a:stretch>
        </p:blipFill>
        <p:spPr>
          <a:xfrm>
            <a:off x="5943600" y="5712003"/>
            <a:ext cx="2971800" cy="1029571"/>
          </a:xfrm>
        </p:spPr>
      </p:pic>
      <p:sp>
        <p:nvSpPr>
          <p:cNvPr id="9" name="TextBox 8"/>
          <p:cNvSpPr txBox="1"/>
          <p:nvPr/>
        </p:nvSpPr>
        <p:spPr>
          <a:xfrm>
            <a:off x="346362" y="1932801"/>
            <a:ext cx="8693727" cy="2862322"/>
          </a:xfrm>
          <a:prstGeom prst="rect">
            <a:avLst/>
          </a:prstGeom>
          <a:noFill/>
        </p:spPr>
        <p:txBody>
          <a:bodyPr wrap="square" lIns="91440" rtlCol="0" anchor="ctr">
            <a:spAutoFit/>
          </a:bodyPr>
          <a:lstStyle/>
          <a:p>
            <a:r>
              <a:rPr lang="en-US" sz="3600" dirty="0"/>
              <a:t>Radha Mahapatra:</a:t>
            </a:r>
          </a:p>
          <a:p>
            <a:endParaRPr lang="en-US" sz="3600" dirty="0"/>
          </a:p>
          <a:p>
            <a:r>
              <a:rPr lang="en-US" sz="3600" dirty="0"/>
              <a:t>Ericsson</a:t>
            </a:r>
          </a:p>
          <a:p>
            <a:endParaRPr lang="en-US" sz="3600" dirty="0"/>
          </a:p>
          <a:p>
            <a:r>
              <a:rPr lang="en-US" sz="3600" dirty="0"/>
              <a:t>BS Business Analytics</a:t>
            </a:r>
          </a:p>
        </p:txBody>
      </p:sp>
      <p:pic>
        <p:nvPicPr>
          <p:cNvPr id="7" name="Picture 6">
            <a:extLst>
              <a:ext uri="{FF2B5EF4-FFF2-40B4-BE49-F238E27FC236}">
                <a16:creationId xmlns:a16="http://schemas.microsoft.com/office/drawing/2014/main" id="{B6024060-828D-4E3C-93A3-F5BAB71358E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43600" y="1371600"/>
            <a:ext cx="2358904" cy="1874801"/>
          </a:xfrm>
          <a:prstGeom prst="rect">
            <a:avLst/>
          </a:prstGeom>
        </p:spPr>
      </p:pic>
    </p:spTree>
    <p:extLst>
      <p:ext uri="{BB962C8B-B14F-4D97-AF65-F5344CB8AC3E}">
        <p14:creationId xmlns:p14="http://schemas.microsoft.com/office/powerpoint/2010/main" val="494842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854"/>
            <a:ext cx="8229600" cy="838200"/>
          </a:xfrm>
        </p:spPr>
        <p:txBody>
          <a:bodyPr>
            <a:normAutofit/>
          </a:bodyPr>
          <a:lstStyle/>
          <a:p>
            <a:pPr algn="l"/>
            <a:r>
              <a:rPr lang="en-US" sz="4800" dirty="0">
                <a:solidFill>
                  <a:schemeClr val="accent6">
                    <a:lumMod val="75000"/>
                  </a:schemeClr>
                </a:solidFill>
                <a:latin typeface="Times New Roman" pitchFamily="18" charset="0"/>
                <a:cs typeface="Times New Roman" pitchFamily="18" charset="0"/>
              </a:rPr>
              <a:t>MBA Updates</a:t>
            </a:r>
          </a:p>
        </p:txBody>
      </p:sp>
      <p:pic>
        <p:nvPicPr>
          <p:cNvPr id="17" name="Content Placeholder 16" descr="2013 slide image.png"/>
          <p:cNvPicPr>
            <a:picLocks noGrp="1" noChangeAspect="1"/>
          </p:cNvPicPr>
          <p:nvPr>
            <p:ph idx="1"/>
          </p:nvPr>
        </p:nvPicPr>
        <p:blipFill>
          <a:blip r:embed="rId2" cstate="print"/>
          <a:stretch>
            <a:fillRect/>
          </a:stretch>
        </p:blipFill>
        <p:spPr>
          <a:xfrm>
            <a:off x="5943600" y="5712003"/>
            <a:ext cx="2971800" cy="1029571"/>
          </a:xfrm>
        </p:spPr>
      </p:pic>
      <p:sp>
        <p:nvSpPr>
          <p:cNvPr id="9" name="TextBox 8"/>
          <p:cNvSpPr txBox="1"/>
          <p:nvPr/>
        </p:nvSpPr>
        <p:spPr>
          <a:xfrm>
            <a:off x="346362" y="1317248"/>
            <a:ext cx="8693727" cy="4093428"/>
          </a:xfrm>
          <a:prstGeom prst="rect">
            <a:avLst/>
          </a:prstGeom>
          <a:noFill/>
        </p:spPr>
        <p:txBody>
          <a:bodyPr wrap="square" lIns="91440" rtlCol="0" anchor="ctr">
            <a:spAutoFit/>
          </a:bodyPr>
          <a:lstStyle/>
          <a:p>
            <a:r>
              <a:rPr lang="en-US" sz="3200" dirty="0"/>
              <a:t>Fernando Jaramillo:</a:t>
            </a:r>
          </a:p>
          <a:p>
            <a:endParaRPr lang="en-US" sz="3200" dirty="0"/>
          </a:p>
          <a:p>
            <a:pPr marL="571500" indent="-571500">
              <a:buFont typeface="Arial" panose="020B0604020202020204" pitchFamily="34" charset="0"/>
              <a:buChar char="•"/>
            </a:pPr>
            <a:r>
              <a:rPr lang="en-US" sz="3200" dirty="0"/>
              <a:t>Admissions through Peregrine learning modules on Statistics, Economics, and Management.</a:t>
            </a:r>
          </a:p>
          <a:p>
            <a:pPr marL="571500" indent="-571500">
              <a:buFont typeface="Arial" panose="020B0604020202020204" pitchFamily="34" charset="0"/>
              <a:buChar char="•"/>
            </a:pPr>
            <a:r>
              <a:rPr lang="en-US" sz="3200" dirty="0"/>
              <a:t>New scholarship to incentivize GMAT</a:t>
            </a:r>
          </a:p>
          <a:p>
            <a:pPr marL="571500" indent="-571500">
              <a:buFont typeface="Arial" panose="020B0604020202020204" pitchFamily="34" charset="0"/>
              <a:buChar char="•"/>
            </a:pPr>
            <a:r>
              <a:rPr lang="en-US" sz="3200" dirty="0"/>
              <a:t>Cohort MBA now offering HCAD and REAE concentration options. </a:t>
            </a:r>
          </a:p>
          <a:p>
            <a:endParaRPr lang="en-US" sz="3600" dirty="0"/>
          </a:p>
        </p:txBody>
      </p:sp>
      <p:pic>
        <p:nvPicPr>
          <p:cNvPr id="4" name="Picture 3">
            <a:extLst>
              <a:ext uri="{FF2B5EF4-FFF2-40B4-BE49-F238E27FC236}">
                <a16:creationId xmlns:a16="http://schemas.microsoft.com/office/drawing/2014/main" id="{EFEC118A-4EB7-40EA-8DC7-9A2D3B3CEC1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981200" y="5303129"/>
            <a:ext cx="1876890" cy="1252537"/>
          </a:xfrm>
          <a:prstGeom prst="rect">
            <a:avLst/>
          </a:prstGeom>
        </p:spPr>
      </p:pic>
    </p:spTree>
    <p:extLst>
      <p:ext uri="{BB962C8B-B14F-4D97-AF65-F5344CB8AC3E}">
        <p14:creationId xmlns:p14="http://schemas.microsoft.com/office/powerpoint/2010/main" val="2849402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18352"/>
          </a:xfrm>
        </p:spPr>
        <p:txBody>
          <a:bodyPr>
            <a:normAutofit/>
          </a:bodyPr>
          <a:lstStyle/>
          <a:p>
            <a:pPr algn="l"/>
            <a:r>
              <a:rPr lang="en-US" sz="4800" dirty="0">
                <a:solidFill>
                  <a:schemeClr val="accent6">
                    <a:lumMod val="75000"/>
                  </a:schemeClr>
                </a:solidFill>
                <a:latin typeface="Times New Roman" pitchFamily="18" charset="0"/>
                <a:cs typeface="Times New Roman" pitchFamily="18" charset="0"/>
              </a:rPr>
              <a:t>Covid-19 Student Surveys</a:t>
            </a:r>
          </a:p>
        </p:txBody>
      </p:sp>
      <p:pic>
        <p:nvPicPr>
          <p:cNvPr id="17" name="Content Placeholder 16" descr="2013 slide image.png"/>
          <p:cNvPicPr>
            <a:picLocks noGrp="1" noChangeAspect="1"/>
          </p:cNvPicPr>
          <p:nvPr>
            <p:ph idx="1"/>
          </p:nvPr>
        </p:nvPicPr>
        <p:blipFill>
          <a:blip r:embed="rId2" cstate="print"/>
          <a:stretch>
            <a:fillRect/>
          </a:stretch>
        </p:blipFill>
        <p:spPr>
          <a:xfrm>
            <a:off x="5943600" y="5712003"/>
            <a:ext cx="2971800" cy="1029571"/>
          </a:xfrm>
        </p:spPr>
      </p:pic>
      <p:sp>
        <p:nvSpPr>
          <p:cNvPr id="3" name="Rectangle 2"/>
          <p:cNvSpPr/>
          <p:nvPr/>
        </p:nvSpPr>
        <p:spPr>
          <a:xfrm>
            <a:off x="533400" y="1439882"/>
            <a:ext cx="7391400" cy="3970318"/>
          </a:xfrm>
          <a:prstGeom prst="rect">
            <a:avLst/>
          </a:prstGeom>
        </p:spPr>
        <p:txBody>
          <a:bodyPr wrap="square">
            <a:spAutoFit/>
          </a:bodyPr>
          <a:lstStyle/>
          <a:p>
            <a:r>
              <a:rPr lang="en-US" sz="2800" dirty="0"/>
              <a:t>Email sent to 5,890 students. Received 763 responses from 609 undergraduates, 153 graduates, and 1 PhD student. </a:t>
            </a:r>
          </a:p>
          <a:p>
            <a:r>
              <a:rPr lang="en-US" sz="2800" dirty="0"/>
              <a:t>Student concerns: </a:t>
            </a:r>
          </a:p>
          <a:p>
            <a:r>
              <a:rPr lang="en-US" sz="2800" b="1" dirty="0"/>
              <a:t>How has COVID19 personally affected you?</a:t>
            </a:r>
            <a:endParaRPr lang="en-US" sz="2800" dirty="0"/>
          </a:p>
          <a:p>
            <a:pPr marL="914400" lvl="1" indent="-457200">
              <a:buFont typeface="Arial" panose="020B0604020202020204" pitchFamily="34" charset="0"/>
              <a:buChar char="•"/>
            </a:pPr>
            <a:r>
              <a:rPr lang="en-US" sz="2800" dirty="0"/>
              <a:t>Difficulties related to their student role (57.9%, 810/1,398)</a:t>
            </a:r>
          </a:p>
          <a:p>
            <a:pPr marL="914400" lvl="1" indent="-457200">
              <a:buFont typeface="Arial" panose="020B0604020202020204" pitchFamily="34" charset="0"/>
              <a:buChar char="•"/>
            </a:pPr>
            <a:r>
              <a:rPr lang="en-US" sz="2800" dirty="0"/>
              <a:t>Job related concerns (24%, 336/1398)</a:t>
            </a:r>
          </a:p>
          <a:p>
            <a:pPr marL="914400" lvl="1" indent="-457200">
              <a:buFont typeface="Arial" panose="020B0604020202020204" pitchFamily="34" charset="0"/>
              <a:buChar char="•"/>
            </a:pPr>
            <a:r>
              <a:rPr lang="en-US" sz="2800" dirty="0"/>
              <a:t>Family and health (18%, 252/1398)</a:t>
            </a:r>
          </a:p>
        </p:txBody>
      </p:sp>
      <p:pic>
        <p:nvPicPr>
          <p:cNvPr id="8" name="Picture 7">
            <a:extLst>
              <a:ext uri="{FF2B5EF4-FFF2-40B4-BE49-F238E27FC236}">
                <a16:creationId xmlns:a16="http://schemas.microsoft.com/office/drawing/2014/main" id="{343AA3BA-97D4-4525-B37A-600B590512F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3400" y="5791200"/>
            <a:ext cx="1719333" cy="780752"/>
          </a:xfrm>
          <a:prstGeom prst="rect">
            <a:avLst/>
          </a:prstGeom>
        </p:spPr>
      </p:pic>
    </p:spTree>
    <p:extLst>
      <p:ext uri="{BB962C8B-B14F-4D97-AF65-F5344CB8AC3E}">
        <p14:creationId xmlns:p14="http://schemas.microsoft.com/office/powerpoint/2010/main" val="1499527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18352"/>
          </a:xfrm>
        </p:spPr>
        <p:txBody>
          <a:bodyPr>
            <a:normAutofit/>
          </a:bodyPr>
          <a:lstStyle/>
          <a:p>
            <a:pPr algn="l"/>
            <a:r>
              <a:rPr lang="en-US" sz="4800" dirty="0">
                <a:solidFill>
                  <a:schemeClr val="accent6">
                    <a:lumMod val="75000"/>
                  </a:schemeClr>
                </a:solidFill>
                <a:latin typeface="Times New Roman" pitchFamily="18" charset="0"/>
                <a:cs typeface="Times New Roman" pitchFamily="18" charset="0"/>
              </a:rPr>
              <a:t>Virtual Meeting Format</a:t>
            </a:r>
          </a:p>
        </p:txBody>
      </p:sp>
      <p:pic>
        <p:nvPicPr>
          <p:cNvPr id="17" name="Content Placeholder 16" descr="2013 slide image.png"/>
          <p:cNvPicPr>
            <a:picLocks noGrp="1" noChangeAspect="1"/>
          </p:cNvPicPr>
          <p:nvPr>
            <p:ph idx="1"/>
          </p:nvPr>
        </p:nvPicPr>
        <p:blipFill>
          <a:blip r:embed="rId2" cstate="print"/>
          <a:stretch>
            <a:fillRect/>
          </a:stretch>
        </p:blipFill>
        <p:spPr>
          <a:xfrm>
            <a:off x="5943600" y="5712003"/>
            <a:ext cx="2971800" cy="1029571"/>
          </a:xfrm>
        </p:spPr>
      </p:pic>
      <p:sp>
        <p:nvSpPr>
          <p:cNvPr id="9" name="TextBox 8"/>
          <p:cNvSpPr txBox="1"/>
          <p:nvPr/>
        </p:nvSpPr>
        <p:spPr>
          <a:xfrm>
            <a:off x="304800" y="1371600"/>
            <a:ext cx="8654926" cy="1785104"/>
          </a:xfrm>
          <a:prstGeom prst="rect">
            <a:avLst/>
          </a:prstGeom>
          <a:noFill/>
        </p:spPr>
        <p:txBody>
          <a:bodyPr wrap="square" lIns="91440" rtlCol="0" anchor="ctr">
            <a:spAutoFit/>
          </a:bodyPr>
          <a:lstStyle/>
          <a:p>
            <a:r>
              <a:rPr lang="en-US" sz="2800" dirty="0"/>
              <a:t>Using Chat feature for questions</a:t>
            </a:r>
          </a:p>
          <a:p>
            <a:endParaRPr lang="en-US" sz="2800" dirty="0"/>
          </a:p>
          <a:p>
            <a:r>
              <a:rPr lang="en-US" sz="2800" dirty="0"/>
              <a:t>Raising-your-hand feature</a:t>
            </a:r>
          </a:p>
          <a:p>
            <a:endParaRPr lang="en-US" sz="2600" dirty="0"/>
          </a:p>
        </p:txBody>
      </p:sp>
      <p:pic>
        <p:nvPicPr>
          <p:cNvPr id="4" name="Picture 3">
            <a:extLst>
              <a:ext uri="{FF2B5EF4-FFF2-40B4-BE49-F238E27FC236}">
                <a16:creationId xmlns:a16="http://schemas.microsoft.com/office/drawing/2014/main" id="{B08334B2-FD4E-4B79-B518-A7A53D539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938463"/>
            <a:ext cx="4658349" cy="2928937"/>
          </a:xfrm>
          <a:prstGeom prst="rect">
            <a:avLst/>
          </a:prstGeom>
        </p:spPr>
      </p:pic>
      <p:pic>
        <p:nvPicPr>
          <p:cNvPr id="6" name="Picture 5">
            <a:extLst>
              <a:ext uri="{FF2B5EF4-FFF2-40B4-BE49-F238E27FC236}">
                <a16:creationId xmlns:a16="http://schemas.microsoft.com/office/drawing/2014/main" id="{D7A0B934-F1C2-4BBF-B949-F10AC45A747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934200" y="1066800"/>
            <a:ext cx="1828800" cy="1009650"/>
          </a:xfrm>
          <a:prstGeom prst="rect">
            <a:avLst/>
          </a:prstGeom>
        </p:spPr>
      </p:pic>
    </p:spTree>
    <p:extLst>
      <p:ext uri="{BB962C8B-B14F-4D97-AF65-F5344CB8AC3E}">
        <p14:creationId xmlns:p14="http://schemas.microsoft.com/office/powerpoint/2010/main" val="240454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18352"/>
          </a:xfrm>
        </p:spPr>
        <p:txBody>
          <a:bodyPr>
            <a:normAutofit/>
          </a:bodyPr>
          <a:lstStyle/>
          <a:p>
            <a:pPr algn="l"/>
            <a:r>
              <a:rPr lang="en-US" sz="4800" dirty="0">
                <a:solidFill>
                  <a:schemeClr val="accent6">
                    <a:lumMod val="75000"/>
                  </a:schemeClr>
                </a:solidFill>
                <a:latin typeface="Times New Roman" pitchFamily="18" charset="0"/>
                <a:cs typeface="Times New Roman" pitchFamily="18" charset="0"/>
              </a:rPr>
              <a:t>Covid-19 Student Surveys</a:t>
            </a:r>
          </a:p>
        </p:txBody>
      </p:sp>
      <p:pic>
        <p:nvPicPr>
          <p:cNvPr id="17" name="Content Placeholder 16" descr="2013 slide image.png"/>
          <p:cNvPicPr>
            <a:picLocks noGrp="1" noChangeAspect="1"/>
          </p:cNvPicPr>
          <p:nvPr>
            <p:ph idx="1"/>
          </p:nvPr>
        </p:nvPicPr>
        <p:blipFill>
          <a:blip r:embed="rId2" cstate="print"/>
          <a:stretch>
            <a:fillRect/>
          </a:stretch>
        </p:blipFill>
        <p:spPr>
          <a:xfrm>
            <a:off x="5943600" y="5712003"/>
            <a:ext cx="2971800" cy="1029571"/>
          </a:xfrm>
        </p:spPr>
      </p:pic>
      <p:sp>
        <p:nvSpPr>
          <p:cNvPr id="3" name="Rectangle 2"/>
          <p:cNvSpPr/>
          <p:nvPr/>
        </p:nvSpPr>
        <p:spPr>
          <a:xfrm>
            <a:off x="533400" y="1315283"/>
            <a:ext cx="7391400" cy="4308872"/>
          </a:xfrm>
          <a:prstGeom prst="rect">
            <a:avLst/>
          </a:prstGeom>
        </p:spPr>
        <p:txBody>
          <a:bodyPr wrap="square">
            <a:spAutoFit/>
          </a:bodyPr>
          <a:lstStyle/>
          <a:p>
            <a:r>
              <a:rPr lang="en-US" sz="2000" b="1" dirty="0"/>
              <a:t>Is there something that the College of Business can do to support you at this time?  </a:t>
            </a:r>
          </a:p>
          <a:p>
            <a:endParaRPr lang="en-US" sz="1000" b="1" dirty="0"/>
          </a:p>
          <a:p>
            <a:pPr lvl="0"/>
            <a:r>
              <a:rPr lang="en-US" dirty="0"/>
              <a:t>Ensure courses have reasonable workloads during the COVID-19 pandemic. </a:t>
            </a:r>
          </a:p>
          <a:p>
            <a:pPr lvl="1"/>
            <a:r>
              <a:rPr lang="en-US" dirty="0"/>
              <a:t>“I have one request: please have professors stop saying we have so much time on our hands.”</a:t>
            </a:r>
          </a:p>
          <a:p>
            <a:pPr lvl="0"/>
            <a:r>
              <a:rPr lang="en-US" dirty="0"/>
              <a:t>Show flexibility and empathy toward students.  </a:t>
            </a:r>
          </a:p>
          <a:p>
            <a:pPr lvl="1"/>
            <a:r>
              <a:rPr lang="en-US" dirty="0"/>
              <a:t>“We are struggling financially, mentally and physically and I feel no empathy from professors or faculty.”</a:t>
            </a:r>
          </a:p>
          <a:p>
            <a:pPr lvl="0"/>
            <a:r>
              <a:rPr lang="en-US" dirty="0"/>
              <a:t>Ensure fair grading. </a:t>
            </a:r>
          </a:p>
          <a:p>
            <a:pPr lvl="1"/>
            <a:r>
              <a:rPr lang="en-US" dirty="0"/>
              <a:t>“Make professors stop grading more harshly than necessary. A lot of us are under a lot of financial, emotional and physical stress.”</a:t>
            </a:r>
          </a:p>
          <a:p>
            <a:pPr lvl="0"/>
            <a:r>
              <a:rPr lang="en-US" dirty="0"/>
              <a:t>Alleviate the financial burden of reduced income due to COVID-19. </a:t>
            </a:r>
          </a:p>
          <a:p>
            <a:pPr lvl="1"/>
            <a:r>
              <a:rPr lang="en-US" dirty="0"/>
              <a:t>“Connect students to potential internships opportunities.”</a:t>
            </a:r>
          </a:p>
          <a:p>
            <a:pPr lvl="1"/>
            <a:r>
              <a:rPr lang="en-US" dirty="0"/>
              <a:t>“Offer more scholarships or discount summer tuition.”</a:t>
            </a:r>
          </a:p>
        </p:txBody>
      </p:sp>
      <p:pic>
        <p:nvPicPr>
          <p:cNvPr id="8" name="Picture 7">
            <a:extLst>
              <a:ext uri="{FF2B5EF4-FFF2-40B4-BE49-F238E27FC236}">
                <a16:creationId xmlns:a16="http://schemas.microsoft.com/office/drawing/2014/main" id="{343AA3BA-97D4-4525-B37A-600B590512F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3400" y="5791200"/>
            <a:ext cx="1719333" cy="780752"/>
          </a:xfrm>
          <a:prstGeom prst="rect">
            <a:avLst/>
          </a:prstGeom>
        </p:spPr>
      </p:pic>
    </p:spTree>
    <p:extLst>
      <p:ext uri="{BB962C8B-B14F-4D97-AF65-F5344CB8AC3E}">
        <p14:creationId xmlns:p14="http://schemas.microsoft.com/office/powerpoint/2010/main" val="4004047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362" y="152400"/>
            <a:ext cx="8229600" cy="918352"/>
          </a:xfrm>
        </p:spPr>
        <p:txBody>
          <a:bodyPr>
            <a:normAutofit/>
          </a:bodyPr>
          <a:lstStyle/>
          <a:p>
            <a:pPr algn="l"/>
            <a:r>
              <a:rPr lang="en-US" sz="4800" dirty="0">
                <a:solidFill>
                  <a:schemeClr val="accent6">
                    <a:lumMod val="75000"/>
                  </a:schemeClr>
                </a:solidFill>
                <a:latin typeface="Times New Roman" pitchFamily="18" charset="0"/>
                <a:cs typeface="Times New Roman" pitchFamily="18" charset="0"/>
              </a:rPr>
              <a:t>Dean Harry Dombroski</a:t>
            </a:r>
          </a:p>
        </p:txBody>
      </p:sp>
      <p:pic>
        <p:nvPicPr>
          <p:cNvPr id="17" name="Content Placeholder 16" descr="2013 slide image.png"/>
          <p:cNvPicPr>
            <a:picLocks noGrp="1" noChangeAspect="1"/>
          </p:cNvPicPr>
          <p:nvPr>
            <p:ph idx="1"/>
          </p:nvPr>
        </p:nvPicPr>
        <p:blipFill>
          <a:blip r:embed="rId2" cstate="print"/>
          <a:stretch>
            <a:fillRect/>
          </a:stretch>
        </p:blipFill>
        <p:spPr>
          <a:xfrm>
            <a:off x="5943600" y="5712003"/>
            <a:ext cx="2971800" cy="1029571"/>
          </a:xfrm>
        </p:spPr>
      </p:pic>
      <p:pic>
        <p:nvPicPr>
          <p:cNvPr id="5122" name="Picture 2" descr="C:\Users\frazier\AppData\Local\Microsoft\Windows\Temporary Internet Files\Content.IE5\OEZVNBZK\opcione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304800"/>
            <a:ext cx="2054153" cy="1295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35463" y="1334872"/>
            <a:ext cx="8693727" cy="4401205"/>
          </a:xfrm>
          <a:prstGeom prst="rect">
            <a:avLst/>
          </a:prstGeom>
          <a:noFill/>
        </p:spPr>
        <p:txBody>
          <a:bodyPr wrap="square" lIns="91440" rtlCol="0" anchor="ctr">
            <a:spAutoFit/>
          </a:bodyPr>
          <a:lstStyle/>
          <a:p>
            <a:r>
              <a:rPr lang="en-US" sz="2800" dirty="0"/>
              <a:t>Current status: </a:t>
            </a:r>
          </a:p>
          <a:p>
            <a:pPr marL="914400" lvl="1" indent="-457200">
              <a:buFont typeface="Arial" panose="020B0604020202020204" pitchFamily="34" charset="0"/>
              <a:buChar char="•"/>
            </a:pPr>
            <a:r>
              <a:rPr lang="en-US" sz="2800" dirty="0"/>
              <a:t>University cost containment announcement </a:t>
            </a:r>
          </a:p>
          <a:p>
            <a:pPr lvl="1"/>
            <a:r>
              <a:rPr lang="en-US" sz="2800" dirty="0"/>
              <a:t>      -- no plans for furloughs or layoffs</a:t>
            </a:r>
          </a:p>
          <a:p>
            <a:pPr marL="1371600" lvl="2" indent="-457200">
              <a:buFont typeface="Courier New" panose="02070309020205020404" pitchFamily="49" charset="0"/>
              <a:buChar char="o"/>
            </a:pPr>
            <a:r>
              <a:rPr lang="en-US" sz="2800" dirty="0"/>
              <a:t>CoB plans related to cost containment</a:t>
            </a:r>
          </a:p>
          <a:p>
            <a:pPr marL="914400" lvl="1" indent="-457200">
              <a:buFont typeface="Arial" panose="020B0604020202020204" pitchFamily="34" charset="0"/>
              <a:buChar char="•"/>
            </a:pPr>
            <a:r>
              <a:rPr lang="en-US" sz="2800" dirty="0"/>
              <a:t>CARES Act Update</a:t>
            </a:r>
          </a:p>
          <a:p>
            <a:pPr marL="914400" lvl="1" indent="-457200">
              <a:buFont typeface="Arial" panose="020B0604020202020204" pitchFamily="34" charset="0"/>
              <a:buChar char="•"/>
            </a:pPr>
            <a:r>
              <a:rPr lang="en-US" sz="2800" dirty="0"/>
              <a:t>Presidential Search Update</a:t>
            </a:r>
          </a:p>
          <a:p>
            <a:pPr marL="914400" lvl="1" indent="-457200">
              <a:buFont typeface="Arial" panose="020B0604020202020204" pitchFamily="34" charset="0"/>
              <a:buChar char="•"/>
            </a:pPr>
            <a:r>
              <a:rPr lang="en-US" sz="2800" dirty="0"/>
              <a:t>Fall 2020 Update</a:t>
            </a:r>
          </a:p>
          <a:p>
            <a:pPr marL="914400" lvl="1" indent="-457200">
              <a:buFont typeface="Arial" panose="020B0604020202020204" pitchFamily="34" charset="0"/>
              <a:buChar char="•"/>
            </a:pPr>
            <a:r>
              <a:rPr lang="en-US" sz="2800" dirty="0"/>
              <a:t>Issues/Concerns:</a:t>
            </a:r>
          </a:p>
          <a:p>
            <a:pPr marL="1371600" lvl="2" indent="-457200">
              <a:buFont typeface="Courier New" panose="02070309020205020404" pitchFamily="49" charset="0"/>
              <a:buChar char="o"/>
            </a:pPr>
            <a:r>
              <a:rPr lang="en-US" sz="2800" dirty="0"/>
              <a:t>Fall Enrollment</a:t>
            </a:r>
          </a:p>
          <a:p>
            <a:pPr marL="1371600" lvl="2" indent="-457200">
              <a:buFont typeface="Courier New" panose="02070309020205020404" pitchFamily="49" charset="0"/>
              <a:buChar char="o"/>
            </a:pPr>
            <a:r>
              <a:rPr lang="en-US" sz="2800" dirty="0"/>
              <a:t>Potential budget shortfalls </a:t>
            </a:r>
          </a:p>
        </p:txBody>
      </p:sp>
    </p:spTree>
    <p:extLst>
      <p:ext uri="{BB962C8B-B14F-4D97-AF65-F5344CB8AC3E}">
        <p14:creationId xmlns:p14="http://schemas.microsoft.com/office/powerpoint/2010/main" val="637343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362" y="152400"/>
            <a:ext cx="8229600" cy="918352"/>
          </a:xfrm>
        </p:spPr>
        <p:txBody>
          <a:bodyPr>
            <a:normAutofit/>
          </a:bodyPr>
          <a:lstStyle/>
          <a:p>
            <a:pPr algn="l"/>
            <a:r>
              <a:rPr lang="en-US" sz="4800" dirty="0">
                <a:solidFill>
                  <a:schemeClr val="accent6">
                    <a:lumMod val="75000"/>
                  </a:schemeClr>
                </a:solidFill>
                <a:latin typeface="Times New Roman" pitchFamily="18" charset="0"/>
                <a:cs typeface="Times New Roman" pitchFamily="18" charset="0"/>
              </a:rPr>
              <a:t>Dean Harry Dombroski</a:t>
            </a:r>
          </a:p>
        </p:txBody>
      </p:sp>
      <p:pic>
        <p:nvPicPr>
          <p:cNvPr id="17" name="Content Placeholder 16" descr="2013 slide image.png"/>
          <p:cNvPicPr>
            <a:picLocks noGrp="1" noChangeAspect="1"/>
          </p:cNvPicPr>
          <p:nvPr>
            <p:ph idx="1"/>
          </p:nvPr>
        </p:nvPicPr>
        <p:blipFill>
          <a:blip r:embed="rId2" cstate="print"/>
          <a:stretch>
            <a:fillRect/>
          </a:stretch>
        </p:blipFill>
        <p:spPr>
          <a:xfrm>
            <a:off x="5943600" y="5712003"/>
            <a:ext cx="2971800" cy="1029571"/>
          </a:xfrm>
        </p:spPr>
      </p:pic>
      <p:pic>
        <p:nvPicPr>
          <p:cNvPr id="5122" name="Picture 2" descr="C:\Users\frazier\AppData\Local\Microsoft\Windows\Temporary Internet Files\Content.IE5\OEZVNBZK\opcione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304800"/>
            <a:ext cx="2054153" cy="1295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35463" y="2565978"/>
            <a:ext cx="8693727" cy="1938992"/>
          </a:xfrm>
          <a:prstGeom prst="rect">
            <a:avLst/>
          </a:prstGeom>
          <a:noFill/>
        </p:spPr>
        <p:txBody>
          <a:bodyPr wrap="square" lIns="91440" rtlCol="0" anchor="ctr">
            <a:spAutoFit/>
          </a:bodyPr>
          <a:lstStyle/>
          <a:p>
            <a:r>
              <a:rPr lang="en-US" sz="2800" dirty="0"/>
              <a:t>Continuing University Initiatives:</a:t>
            </a:r>
          </a:p>
          <a:p>
            <a:pPr marL="914400" lvl="1" indent="-457200">
              <a:buFont typeface="Arial" panose="020B0604020202020204" pitchFamily="34" charset="0"/>
              <a:buChar char="•"/>
            </a:pPr>
            <a:r>
              <a:rPr lang="en-US" sz="2800" dirty="0"/>
              <a:t>Tier 1 Status</a:t>
            </a:r>
          </a:p>
          <a:p>
            <a:pPr marL="914400" lvl="1" indent="-457200">
              <a:buFont typeface="Arial" panose="020B0604020202020204" pitchFamily="34" charset="0"/>
              <a:buChar char="•"/>
            </a:pPr>
            <a:r>
              <a:rPr lang="en-US" sz="2800" dirty="0"/>
              <a:t>Potential new University Budget Model </a:t>
            </a:r>
          </a:p>
          <a:p>
            <a:endParaRPr lang="en-US" sz="3600" dirty="0"/>
          </a:p>
        </p:txBody>
      </p:sp>
    </p:spTree>
    <p:extLst>
      <p:ext uri="{BB962C8B-B14F-4D97-AF65-F5344CB8AC3E}">
        <p14:creationId xmlns:p14="http://schemas.microsoft.com/office/powerpoint/2010/main" val="3680283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18352"/>
          </a:xfrm>
        </p:spPr>
        <p:txBody>
          <a:bodyPr>
            <a:normAutofit/>
          </a:bodyPr>
          <a:lstStyle/>
          <a:p>
            <a:pPr algn="l"/>
            <a:r>
              <a:rPr lang="en-US" sz="4800" dirty="0">
                <a:solidFill>
                  <a:schemeClr val="accent6">
                    <a:lumMod val="75000"/>
                  </a:schemeClr>
                </a:solidFill>
                <a:latin typeface="Times New Roman" pitchFamily="18" charset="0"/>
                <a:cs typeface="Times New Roman" pitchFamily="18" charset="0"/>
              </a:rPr>
              <a:t> </a:t>
            </a:r>
          </a:p>
        </p:txBody>
      </p:sp>
      <p:pic>
        <p:nvPicPr>
          <p:cNvPr id="17" name="Content Placeholder 16" descr="2013 slide image.png"/>
          <p:cNvPicPr>
            <a:picLocks noGrp="1" noChangeAspect="1"/>
          </p:cNvPicPr>
          <p:nvPr>
            <p:ph idx="1"/>
          </p:nvPr>
        </p:nvPicPr>
        <p:blipFill>
          <a:blip r:embed="rId2" cstate="print"/>
          <a:stretch>
            <a:fillRect/>
          </a:stretch>
        </p:blipFill>
        <p:spPr>
          <a:xfrm>
            <a:off x="5943600" y="5712003"/>
            <a:ext cx="2971800" cy="1029571"/>
          </a:xfrm>
        </p:spPr>
      </p:pic>
      <p:sp>
        <p:nvSpPr>
          <p:cNvPr id="3" name="Rectangle 2"/>
          <p:cNvSpPr/>
          <p:nvPr/>
        </p:nvSpPr>
        <p:spPr>
          <a:xfrm>
            <a:off x="533400" y="1744920"/>
            <a:ext cx="7391400" cy="923330"/>
          </a:xfrm>
          <a:prstGeom prst="rect">
            <a:avLst/>
          </a:prstGeom>
        </p:spPr>
        <p:txBody>
          <a:bodyPr wrap="square">
            <a:spAutoFit/>
          </a:bodyPr>
          <a:lstStyle/>
          <a:p>
            <a:pPr algn="ctr"/>
            <a:r>
              <a:rPr lang="en-US" sz="5400" dirty="0"/>
              <a:t>Questions?</a:t>
            </a:r>
          </a:p>
        </p:txBody>
      </p:sp>
      <p:pic>
        <p:nvPicPr>
          <p:cNvPr id="5" name="Picture 4">
            <a:extLst>
              <a:ext uri="{FF2B5EF4-FFF2-40B4-BE49-F238E27FC236}">
                <a16:creationId xmlns:a16="http://schemas.microsoft.com/office/drawing/2014/main" id="{7F7210E6-F360-4046-8A2C-DCB1306C93A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8201" y="4906367"/>
            <a:ext cx="2514600" cy="1676400"/>
          </a:xfrm>
          <a:prstGeom prst="rect">
            <a:avLst/>
          </a:prstGeom>
        </p:spPr>
      </p:pic>
      <p:pic>
        <p:nvPicPr>
          <p:cNvPr id="10" name="Picture 9">
            <a:extLst>
              <a:ext uri="{FF2B5EF4-FFF2-40B4-BE49-F238E27FC236}">
                <a16:creationId xmlns:a16="http://schemas.microsoft.com/office/drawing/2014/main" id="{A5DAF7BD-ADA2-4A05-BBBB-2132E5449E3F}"/>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791200" y="3124200"/>
            <a:ext cx="2641358" cy="1981200"/>
          </a:xfrm>
          <a:prstGeom prst="rect">
            <a:avLst/>
          </a:prstGeom>
        </p:spPr>
      </p:pic>
    </p:spTree>
    <p:extLst>
      <p:ext uri="{BB962C8B-B14F-4D97-AF65-F5344CB8AC3E}">
        <p14:creationId xmlns:p14="http://schemas.microsoft.com/office/powerpoint/2010/main" val="3460514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066800"/>
          </a:xfrm>
        </p:spPr>
        <p:txBody>
          <a:bodyPr>
            <a:normAutofit/>
          </a:bodyPr>
          <a:lstStyle/>
          <a:p>
            <a:pPr algn="l"/>
            <a:r>
              <a:rPr lang="en-US" sz="4800" dirty="0">
                <a:solidFill>
                  <a:schemeClr val="accent6">
                    <a:lumMod val="75000"/>
                  </a:schemeClr>
                </a:solidFill>
                <a:latin typeface="Times New Roman" pitchFamily="18" charset="0"/>
                <a:cs typeface="Times New Roman" pitchFamily="18" charset="0"/>
              </a:rPr>
              <a:t> </a:t>
            </a:r>
          </a:p>
        </p:txBody>
      </p:sp>
      <p:pic>
        <p:nvPicPr>
          <p:cNvPr id="17" name="Content Placeholder 16" descr="2013 slide image.png"/>
          <p:cNvPicPr>
            <a:picLocks noGrp="1" noChangeAspect="1"/>
          </p:cNvPicPr>
          <p:nvPr>
            <p:ph idx="1"/>
          </p:nvPr>
        </p:nvPicPr>
        <p:blipFill>
          <a:blip r:embed="rId2" cstate="print"/>
          <a:stretch>
            <a:fillRect/>
          </a:stretch>
        </p:blipFill>
        <p:spPr>
          <a:xfrm>
            <a:off x="5943600" y="5712003"/>
            <a:ext cx="2971800" cy="1029571"/>
          </a:xfrm>
        </p:spPr>
      </p:pic>
      <p:pic>
        <p:nvPicPr>
          <p:cNvPr id="614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8556" r="4612"/>
          <a:stretch/>
        </p:blipFill>
        <p:spPr bwMode="auto">
          <a:xfrm>
            <a:off x="152400" y="1295400"/>
            <a:ext cx="8469297" cy="3740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44749" y="381000"/>
            <a:ext cx="8240697" cy="769441"/>
          </a:xfrm>
          <a:prstGeom prst="rect">
            <a:avLst/>
          </a:prstGeom>
          <a:noFill/>
        </p:spPr>
        <p:txBody>
          <a:bodyPr wrap="square" rtlCol="0">
            <a:spAutoFit/>
          </a:bodyPr>
          <a:lstStyle/>
          <a:p>
            <a:r>
              <a:rPr lang="en-US" sz="4400" dirty="0">
                <a:solidFill>
                  <a:schemeClr val="accent6">
                    <a:lumMod val="75000"/>
                  </a:schemeClr>
                </a:solidFill>
                <a:latin typeface="Times New Roman" panose="02020603050405020304" pitchFamily="18" charset="0"/>
                <a:cs typeface="Times New Roman" panose="02020603050405020304" pitchFamily="18" charset="0"/>
              </a:rPr>
              <a:t>Reception in your home</a:t>
            </a:r>
          </a:p>
        </p:txBody>
      </p:sp>
    </p:spTree>
    <p:extLst>
      <p:ext uri="{BB962C8B-B14F-4D97-AF65-F5344CB8AC3E}">
        <p14:creationId xmlns:p14="http://schemas.microsoft.com/office/powerpoint/2010/main" val="2370725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8352"/>
          </a:xfrm>
        </p:spPr>
        <p:txBody>
          <a:bodyPr>
            <a:normAutofit/>
          </a:bodyPr>
          <a:lstStyle/>
          <a:p>
            <a:pPr algn="l"/>
            <a:r>
              <a:rPr lang="en-US" sz="4800" dirty="0">
                <a:solidFill>
                  <a:schemeClr val="accent6">
                    <a:lumMod val="75000"/>
                  </a:schemeClr>
                </a:solidFill>
                <a:latin typeface="Times New Roman" pitchFamily="18" charset="0"/>
                <a:cs typeface="Times New Roman" pitchFamily="18" charset="0"/>
              </a:rPr>
              <a:t>Agenda</a:t>
            </a:r>
          </a:p>
        </p:txBody>
      </p:sp>
      <p:pic>
        <p:nvPicPr>
          <p:cNvPr id="17" name="Content Placeholder 16" descr="2013 slide image.png"/>
          <p:cNvPicPr>
            <a:picLocks noGrp="1" noChangeAspect="1"/>
          </p:cNvPicPr>
          <p:nvPr>
            <p:ph idx="1"/>
          </p:nvPr>
        </p:nvPicPr>
        <p:blipFill>
          <a:blip r:embed="rId2" cstate="print"/>
          <a:stretch>
            <a:fillRect/>
          </a:stretch>
        </p:blipFill>
        <p:spPr>
          <a:xfrm>
            <a:off x="5943600" y="5712003"/>
            <a:ext cx="2971800" cy="1029571"/>
          </a:xfrm>
        </p:spPr>
      </p:pic>
      <p:sp>
        <p:nvSpPr>
          <p:cNvPr id="9" name="TextBox 8"/>
          <p:cNvSpPr txBox="1"/>
          <p:nvPr/>
        </p:nvSpPr>
        <p:spPr>
          <a:xfrm>
            <a:off x="304800" y="1857345"/>
            <a:ext cx="8654926" cy="2893100"/>
          </a:xfrm>
          <a:prstGeom prst="rect">
            <a:avLst/>
          </a:prstGeom>
          <a:noFill/>
        </p:spPr>
        <p:txBody>
          <a:bodyPr wrap="square" lIns="91440" rtlCol="0" anchor="ctr">
            <a:spAutoFit/>
          </a:bodyPr>
          <a:lstStyle/>
          <a:p>
            <a:pPr marL="457200" indent="-457200">
              <a:buFont typeface="Arial" panose="020B0604020202020204" pitchFamily="34" charset="0"/>
              <a:buChar char="•"/>
            </a:pPr>
            <a:r>
              <a:rPr lang="en-US" sz="2600" dirty="0"/>
              <a:t>Welcome</a:t>
            </a:r>
          </a:p>
          <a:p>
            <a:pPr marL="457200" indent="-457200">
              <a:buFont typeface="Arial" panose="020B0604020202020204" pitchFamily="34" charset="0"/>
              <a:buChar char="•"/>
            </a:pPr>
            <a:r>
              <a:rPr lang="en-US" sz="2600" dirty="0"/>
              <a:t>Promotions</a:t>
            </a:r>
          </a:p>
          <a:p>
            <a:pPr marL="457200" indent="-457200">
              <a:buFont typeface="Arial" panose="020B0604020202020204" pitchFamily="34" charset="0"/>
              <a:buChar char="•"/>
            </a:pPr>
            <a:r>
              <a:rPr lang="en-US" sz="2600" dirty="0"/>
              <a:t>Awards and Recognitions</a:t>
            </a:r>
          </a:p>
          <a:p>
            <a:pPr marL="457200" indent="-457200">
              <a:buFont typeface="Arial" panose="020B0604020202020204" pitchFamily="34" charset="0"/>
              <a:buChar char="•"/>
            </a:pPr>
            <a:r>
              <a:rPr lang="en-US" sz="2600" dirty="0"/>
              <a:t>Updates</a:t>
            </a:r>
          </a:p>
          <a:p>
            <a:pPr marL="457200" indent="-457200">
              <a:buFont typeface="Arial" panose="020B0604020202020204" pitchFamily="34" charset="0"/>
              <a:buChar char="•"/>
            </a:pPr>
            <a:r>
              <a:rPr lang="en-US" sz="2600" dirty="0"/>
              <a:t>Dean’s comments</a:t>
            </a:r>
          </a:p>
          <a:p>
            <a:pPr marL="457200" indent="-457200">
              <a:buFont typeface="Arial" panose="020B0604020202020204" pitchFamily="34" charset="0"/>
              <a:buChar char="•"/>
            </a:pPr>
            <a:r>
              <a:rPr lang="en-US" sz="2600" dirty="0"/>
              <a:t>Q&amp;A</a:t>
            </a:r>
          </a:p>
          <a:p>
            <a:pPr marL="457200" indent="-457200">
              <a:buFont typeface="Arial" panose="020B0604020202020204" pitchFamily="34" charset="0"/>
              <a:buChar char="•"/>
            </a:pPr>
            <a:r>
              <a:rPr lang="en-US" sz="2600" dirty="0"/>
              <a:t>Reception (on your own)</a:t>
            </a:r>
          </a:p>
        </p:txBody>
      </p:sp>
      <p:pic>
        <p:nvPicPr>
          <p:cNvPr id="4099" name="Picture 3" descr="C:\Users\frazier\AppData\Local\Microsoft\Windows\Temporary Internet Files\Content.IE5\C6RA3BON\encuest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0864" y="1524000"/>
            <a:ext cx="1947443" cy="19352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7462C2E-8729-4C55-99EC-DF27DB1F881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057400" y="5161992"/>
            <a:ext cx="2068347" cy="1676400"/>
          </a:xfrm>
          <a:prstGeom prst="rect">
            <a:avLst/>
          </a:prstGeom>
        </p:spPr>
      </p:pic>
      <p:pic>
        <p:nvPicPr>
          <p:cNvPr id="7" name="Picture 6">
            <a:extLst>
              <a:ext uri="{FF2B5EF4-FFF2-40B4-BE49-F238E27FC236}">
                <a16:creationId xmlns:a16="http://schemas.microsoft.com/office/drawing/2014/main" id="{7D4B1671-CDE9-496E-B1DD-60369CE2A13D}"/>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430547" y="3810000"/>
            <a:ext cx="737305" cy="918352"/>
          </a:xfrm>
          <a:prstGeom prst="rect">
            <a:avLst/>
          </a:prstGeom>
        </p:spPr>
      </p:pic>
    </p:spTree>
    <p:extLst>
      <p:ext uri="{BB962C8B-B14F-4D97-AF65-F5344CB8AC3E}">
        <p14:creationId xmlns:p14="http://schemas.microsoft.com/office/powerpoint/2010/main" val="1768405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59090" cy="838200"/>
          </a:xfrm>
        </p:spPr>
        <p:txBody>
          <a:bodyPr>
            <a:normAutofit/>
          </a:bodyPr>
          <a:lstStyle/>
          <a:p>
            <a:pPr algn="l"/>
            <a:r>
              <a:rPr lang="en-US" sz="4800" dirty="0">
                <a:solidFill>
                  <a:schemeClr val="accent6">
                    <a:lumMod val="75000"/>
                  </a:schemeClr>
                </a:solidFill>
                <a:latin typeface="Times New Roman" pitchFamily="18" charset="0"/>
                <a:cs typeface="Times New Roman" pitchFamily="18" charset="0"/>
              </a:rPr>
              <a:t>Promotions</a:t>
            </a:r>
          </a:p>
        </p:txBody>
      </p:sp>
      <p:pic>
        <p:nvPicPr>
          <p:cNvPr id="17" name="Content Placeholder 16" descr="2013 slide image.png"/>
          <p:cNvPicPr>
            <a:picLocks noGrp="1" noChangeAspect="1"/>
          </p:cNvPicPr>
          <p:nvPr>
            <p:ph idx="1"/>
          </p:nvPr>
        </p:nvPicPr>
        <p:blipFill>
          <a:blip r:embed="rId2" cstate="print"/>
          <a:stretch>
            <a:fillRect/>
          </a:stretch>
        </p:blipFill>
        <p:spPr>
          <a:xfrm>
            <a:off x="5943600" y="5712003"/>
            <a:ext cx="2971800" cy="1029571"/>
          </a:xfrm>
        </p:spPr>
      </p:pic>
      <p:sp>
        <p:nvSpPr>
          <p:cNvPr id="9" name="TextBox 8"/>
          <p:cNvSpPr txBox="1"/>
          <p:nvPr/>
        </p:nvSpPr>
        <p:spPr>
          <a:xfrm>
            <a:off x="346363" y="1447800"/>
            <a:ext cx="8693727" cy="4247317"/>
          </a:xfrm>
          <a:prstGeom prst="rect">
            <a:avLst/>
          </a:prstGeom>
          <a:noFill/>
        </p:spPr>
        <p:txBody>
          <a:bodyPr wrap="square" lIns="91440" rtlCol="0" anchor="ctr">
            <a:spAutoFit/>
          </a:bodyPr>
          <a:lstStyle/>
          <a:p>
            <a:r>
              <a:rPr lang="en-US" sz="3200" u="sng" dirty="0"/>
              <a:t>New Job</a:t>
            </a:r>
          </a:p>
          <a:p>
            <a:r>
              <a:rPr lang="en-US" sz="3200" dirty="0"/>
              <a:t>Nancy Fletcher</a:t>
            </a:r>
          </a:p>
          <a:p>
            <a:r>
              <a:rPr lang="en-US" sz="3200" dirty="0"/>
              <a:t>EMBA Program Coordinator</a:t>
            </a:r>
          </a:p>
          <a:p>
            <a:endParaRPr lang="en-US" sz="3200" dirty="0"/>
          </a:p>
          <a:p>
            <a:r>
              <a:rPr lang="en-US" sz="3200" u="sng" dirty="0"/>
              <a:t>Promotion to Full Professor</a:t>
            </a:r>
          </a:p>
          <a:p>
            <a:r>
              <a:rPr lang="en-US" sz="3200" dirty="0"/>
              <a:t>Mahmut Yasar (ECON)</a:t>
            </a:r>
          </a:p>
          <a:p>
            <a:r>
              <a:rPr lang="en-US" sz="3200" dirty="0"/>
              <a:t>Salil Sarkar (FINA)</a:t>
            </a:r>
          </a:p>
          <a:p>
            <a:r>
              <a:rPr lang="en-US" sz="3200" dirty="0"/>
              <a:t>George Benson (MANA)</a:t>
            </a:r>
          </a:p>
          <a:p>
            <a:r>
              <a:rPr lang="en-US" sz="1400" dirty="0"/>
              <a:t> </a:t>
            </a:r>
          </a:p>
        </p:txBody>
      </p:sp>
      <p:pic>
        <p:nvPicPr>
          <p:cNvPr id="1026" name="Picture 2" descr="C:\Users\frazier\AppData\Local\Microsoft\Windows\Temporary Internet Files\Content.IE5\C6RA3BON\gold-red-star-clip-art-thumb331271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53081"/>
            <a:ext cx="1881481" cy="1524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elebrating the first year anniversary &amp; My new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3124200"/>
            <a:ext cx="2736850" cy="1960832"/>
          </a:xfrm>
          <a:prstGeom prst="rect">
            <a:avLst/>
          </a:prstGeom>
        </p:spPr>
      </p:pic>
      <p:pic>
        <p:nvPicPr>
          <p:cNvPr id="5" name="Picture 4">
            <a:extLst>
              <a:ext uri="{FF2B5EF4-FFF2-40B4-BE49-F238E27FC236}">
                <a16:creationId xmlns:a16="http://schemas.microsoft.com/office/drawing/2014/main" id="{DFC9FE39-8347-45D5-8FE0-4BE22F022135}"/>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962400" y="5554615"/>
            <a:ext cx="1729741" cy="1232441"/>
          </a:xfrm>
          <a:prstGeom prst="rect">
            <a:avLst/>
          </a:prstGeom>
        </p:spPr>
      </p:pic>
    </p:spTree>
    <p:extLst>
      <p:ext uri="{BB962C8B-B14F-4D97-AF65-F5344CB8AC3E}">
        <p14:creationId xmlns:p14="http://schemas.microsoft.com/office/powerpoint/2010/main" val="125461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309" y="152400"/>
            <a:ext cx="8229600" cy="918352"/>
          </a:xfrm>
        </p:spPr>
        <p:txBody>
          <a:bodyPr>
            <a:normAutofit/>
          </a:bodyPr>
          <a:lstStyle/>
          <a:p>
            <a:pPr algn="l"/>
            <a:r>
              <a:rPr lang="en-US" sz="4800" dirty="0">
                <a:solidFill>
                  <a:schemeClr val="accent6">
                    <a:lumMod val="75000"/>
                  </a:schemeClr>
                </a:solidFill>
                <a:latin typeface="Times New Roman" pitchFamily="18" charset="0"/>
                <a:cs typeface="Times New Roman" pitchFamily="18" charset="0"/>
              </a:rPr>
              <a:t>Teaching Awards</a:t>
            </a:r>
          </a:p>
        </p:txBody>
      </p:sp>
      <p:pic>
        <p:nvPicPr>
          <p:cNvPr id="17" name="Content Placeholder 16" descr="2013 slide image.png"/>
          <p:cNvPicPr>
            <a:picLocks noGrp="1" noChangeAspect="1"/>
          </p:cNvPicPr>
          <p:nvPr>
            <p:ph idx="1"/>
          </p:nvPr>
        </p:nvPicPr>
        <p:blipFill>
          <a:blip r:embed="rId2" cstate="print"/>
          <a:stretch>
            <a:fillRect/>
          </a:stretch>
        </p:blipFill>
        <p:spPr>
          <a:xfrm>
            <a:off x="5943600" y="5712003"/>
            <a:ext cx="2971800" cy="1029571"/>
          </a:xfrm>
        </p:spPr>
      </p:pic>
      <p:sp>
        <p:nvSpPr>
          <p:cNvPr id="9" name="TextBox 8"/>
          <p:cNvSpPr txBox="1"/>
          <p:nvPr/>
        </p:nvSpPr>
        <p:spPr>
          <a:xfrm>
            <a:off x="362327" y="1261564"/>
            <a:ext cx="8426326" cy="4647426"/>
          </a:xfrm>
          <a:prstGeom prst="rect">
            <a:avLst/>
          </a:prstGeom>
          <a:noFill/>
        </p:spPr>
        <p:txBody>
          <a:bodyPr wrap="square" lIns="91440" rtlCol="0" anchor="ctr">
            <a:spAutoFit/>
          </a:bodyPr>
          <a:lstStyle/>
          <a:p>
            <a:r>
              <a:rPr lang="en-US" sz="2400" dirty="0"/>
              <a:t>Teaching Awards Committee:</a:t>
            </a:r>
          </a:p>
          <a:p>
            <a:r>
              <a:rPr lang="en-US" sz="2400" dirty="0"/>
              <a:t>	Drs. Crowder, Tom Hall, Sarkar, Nerur, Lavelle, Freling</a:t>
            </a:r>
          </a:p>
          <a:p>
            <a:endParaRPr lang="en-US" sz="1200" dirty="0"/>
          </a:p>
          <a:p>
            <a:r>
              <a:rPr lang="en-US" sz="2400" dirty="0"/>
              <a:t>Outstanding Graduate Teaching Associate:   </a:t>
            </a:r>
          </a:p>
          <a:p>
            <a:r>
              <a:rPr lang="en-US" sz="2400" b="1" dirty="0"/>
              <a:t>	Nima Vafai </a:t>
            </a:r>
            <a:r>
              <a:rPr lang="en-US" sz="2400" dirty="0"/>
              <a:t>(FINA) and </a:t>
            </a:r>
            <a:r>
              <a:rPr lang="en-US" sz="2400" b="1" dirty="0"/>
              <a:t>Joohan Lee</a:t>
            </a:r>
            <a:r>
              <a:rPr lang="en-US" sz="2400" dirty="0"/>
              <a:t> (MANA)</a:t>
            </a:r>
          </a:p>
          <a:p>
            <a:endParaRPr lang="en-US" sz="1200" dirty="0"/>
          </a:p>
          <a:p>
            <a:r>
              <a:rPr lang="en-US" sz="2400" dirty="0"/>
              <a:t>Outstanding Adjunct Instructor:   </a:t>
            </a:r>
            <a:r>
              <a:rPr lang="en-US" sz="2400" b="1" dirty="0"/>
              <a:t>Tram Le </a:t>
            </a:r>
            <a:r>
              <a:rPr lang="en-US" sz="2400" dirty="0"/>
              <a:t>(ACCT)</a:t>
            </a:r>
          </a:p>
          <a:p>
            <a:endParaRPr lang="en-US" sz="1200" dirty="0"/>
          </a:p>
          <a:p>
            <a:r>
              <a:rPr lang="en-US" sz="2400" dirty="0"/>
              <a:t>Outstanding Clinical Professor:   </a:t>
            </a:r>
            <a:r>
              <a:rPr lang="en-US" sz="2400" b="1" dirty="0"/>
              <a:t>Christy Spivey </a:t>
            </a:r>
            <a:r>
              <a:rPr lang="en-US" sz="2400" dirty="0"/>
              <a:t>(ECON)</a:t>
            </a:r>
          </a:p>
          <a:p>
            <a:endParaRPr lang="en-US" sz="1200" dirty="0"/>
          </a:p>
          <a:p>
            <a:r>
              <a:rPr lang="en-US" sz="2400" dirty="0"/>
              <a:t>Outstanding Undergraduate Teaching:   </a:t>
            </a:r>
            <a:r>
              <a:rPr lang="en-US" sz="2400" b="1" dirty="0"/>
              <a:t>Jennifer Ho </a:t>
            </a:r>
            <a:r>
              <a:rPr lang="en-US" sz="2400" dirty="0"/>
              <a:t>(ACCT)</a:t>
            </a:r>
          </a:p>
          <a:p>
            <a:endParaRPr lang="en-US" sz="1200" dirty="0"/>
          </a:p>
          <a:p>
            <a:r>
              <a:rPr lang="en-US" sz="2400" dirty="0"/>
              <a:t>Outstanding Graduate Teaching:   </a:t>
            </a:r>
            <a:r>
              <a:rPr lang="en-US" sz="2400" b="1" dirty="0"/>
              <a:t>Nandu Nagarajan </a:t>
            </a:r>
            <a:r>
              <a:rPr lang="en-US" sz="2400" dirty="0"/>
              <a:t>(ACCT)</a:t>
            </a:r>
          </a:p>
          <a:p>
            <a:endParaRPr lang="en-US" sz="1200" dirty="0"/>
          </a:p>
          <a:p>
            <a:endParaRPr lang="en-US" sz="3200" dirty="0"/>
          </a:p>
        </p:txBody>
      </p:sp>
      <p:pic>
        <p:nvPicPr>
          <p:cNvPr id="2050" name="Picture 2" descr="http://eapsweb.mit.edu/files/eapsweb/news/newsletter/spring2013/Awards%20Ic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1476" y="152400"/>
            <a:ext cx="1238250" cy="1238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49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18352"/>
          </a:xfrm>
        </p:spPr>
        <p:txBody>
          <a:bodyPr>
            <a:normAutofit/>
          </a:bodyPr>
          <a:lstStyle/>
          <a:p>
            <a:pPr algn="l"/>
            <a:r>
              <a:rPr lang="en-US" sz="4800" dirty="0">
                <a:solidFill>
                  <a:schemeClr val="accent6">
                    <a:lumMod val="75000"/>
                  </a:schemeClr>
                </a:solidFill>
                <a:latin typeface="Times New Roman" pitchFamily="18" charset="0"/>
                <a:cs typeface="Times New Roman" pitchFamily="18" charset="0"/>
              </a:rPr>
              <a:t>Research Awards</a:t>
            </a:r>
          </a:p>
        </p:txBody>
      </p:sp>
      <p:pic>
        <p:nvPicPr>
          <p:cNvPr id="17" name="Content Placeholder 16" descr="2013 slide image.png"/>
          <p:cNvPicPr>
            <a:picLocks noGrp="1" noChangeAspect="1"/>
          </p:cNvPicPr>
          <p:nvPr>
            <p:ph idx="1"/>
          </p:nvPr>
        </p:nvPicPr>
        <p:blipFill>
          <a:blip r:embed="rId2" cstate="print"/>
          <a:stretch>
            <a:fillRect/>
          </a:stretch>
        </p:blipFill>
        <p:spPr>
          <a:xfrm>
            <a:off x="5943600" y="5712003"/>
            <a:ext cx="2971800" cy="1029571"/>
          </a:xfrm>
        </p:spPr>
      </p:pic>
      <p:sp>
        <p:nvSpPr>
          <p:cNvPr id="9" name="TextBox 8"/>
          <p:cNvSpPr txBox="1"/>
          <p:nvPr/>
        </p:nvSpPr>
        <p:spPr>
          <a:xfrm>
            <a:off x="304800" y="1950423"/>
            <a:ext cx="8654926" cy="2954655"/>
          </a:xfrm>
          <a:prstGeom prst="rect">
            <a:avLst/>
          </a:prstGeom>
          <a:noFill/>
        </p:spPr>
        <p:txBody>
          <a:bodyPr wrap="square" lIns="91440" rtlCol="0" anchor="ctr">
            <a:spAutoFit/>
          </a:bodyPr>
          <a:lstStyle/>
          <a:p>
            <a:r>
              <a:rPr lang="en-US" sz="2800" dirty="0"/>
              <a:t>Research Committee:</a:t>
            </a:r>
          </a:p>
          <a:p>
            <a:r>
              <a:rPr lang="en-US" sz="2600" dirty="0"/>
              <a:t>	Drs. Saini, Skantz, Choi, Villupuram, Chen and McFadyen </a:t>
            </a:r>
          </a:p>
          <a:p>
            <a:endParaRPr lang="en-US" sz="2400" dirty="0"/>
          </a:p>
          <a:p>
            <a:endParaRPr lang="en-US" sz="2400" dirty="0"/>
          </a:p>
          <a:p>
            <a:r>
              <a:rPr lang="en-US" sz="2800" u="sng" dirty="0"/>
              <a:t>Distinguished Research Publication Award</a:t>
            </a:r>
            <a:r>
              <a:rPr lang="en-US" sz="2800" dirty="0"/>
              <a:t>:</a:t>
            </a:r>
          </a:p>
          <a:p>
            <a:r>
              <a:rPr lang="en-US" sz="2800" b="1" dirty="0"/>
              <a:t>Jivas Chakravarthy </a:t>
            </a:r>
            <a:r>
              <a:rPr lang="en-US" sz="2800" dirty="0"/>
              <a:t>– </a:t>
            </a:r>
            <a:r>
              <a:rPr lang="en-US" sz="2800" i="1" dirty="0"/>
              <a:t>Review of Accounting Studies</a:t>
            </a:r>
            <a:r>
              <a:rPr lang="en-US" sz="2800" dirty="0"/>
              <a:t>, 2019</a:t>
            </a:r>
          </a:p>
          <a:p>
            <a:pPr lvl="1"/>
            <a:r>
              <a:rPr lang="en-US" sz="2800" dirty="0"/>
              <a:t>“Ideological Diversity in Standard Setting”</a:t>
            </a:r>
          </a:p>
        </p:txBody>
      </p:sp>
      <p:pic>
        <p:nvPicPr>
          <p:cNvPr id="2050" name="Picture 2" descr="http://eapsweb.mit.edu/files/eapsweb/news/newsletter/spring2013/Awards%20Ic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76200"/>
            <a:ext cx="1238250" cy="1238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40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accent6">
                    <a:lumMod val="75000"/>
                  </a:schemeClr>
                </a:solidFill>
                <a:latin typeface="Times New Roman" pitchFamily="18" charset="0"/>
                <a:cs typeface="Times New Roman" pitchFamily="18" charset="0"/>
              </a:rPr>
              <a:t>Research Awards</a:t>
            </a:r>
            <a:endParaRPr lang="en-US" dirty="0"/>
          </a:p>
        </p:txBody>
      </p:sp>
      <p:sp>
        <p:nvSpPr>
          <p:cNvPr id="3" name="Content Placeholder 2"/>
          <p:cNvSpPr>
            <a:spLocks noGrp="1"/>
          </p:cNvSpPr>
          <p:nvPr>
            <p:ph idx="1"/>
          </p:nvPr>
        </p:nvSpPr>
        <p:spPr/>
        <p:txBody>
          <a:bodyPr/>
          <a:lstStyle/>
          <a:p>
            <a:pPr marL="457200" lvl="1" indent="0">
              <a:buNone/>
            </a:pPr>
            <a:endParaRPr lang="en-US" sz="2400" dirty="0"/>
          </a:p>
          <a:p>
            <a:pPr marL="57150" indent="0">
              <a:buNone/>
            </a:pPr>
            <a:r>
              <a:rPr lang="en-US" sz="2800" u="sng" dirty="0"/>
              <a:t>Distinguished Clinical Faculty Publication Award</a:t>
            </a:r>
            <a:r>
              <a:rPr lang="en-US" sz="2800" dirty="0"/>
              <a:t>:</a:t>
            </a:r>
          </a:p>
          <a:p>
            <a:pPr marL="57150" indent="0">
              <a:buNone/>
            </a:pPr>
            <a:r>
              <a:rPr lang="en-US" sz="2800" b="1" dirty="0"/>
              <a:t>Heather Philip </a:t>
            </a:r>
            <a:r>
              <a:rPr lang="en-US" sz="2800" dirty="0"/>
              <a:t>– </a:t>
            </a:r>
            <a:r>
              <a:rPr lang="en-US" sz="2800" i="1" dirty="0"/>
              <a:t>Journal of Marketing Theory and Practice</a:t>
            </a:r>
            <a:r>
              <a:rPr lang="en-US" sz="2800" dirty="0"/>
              <a:t>, 2019</a:t>
            </a:r>
          </a:p>
          <a:p>
            <a:pPr marL="457200" lvl="1" indent="0">
              <a:buNone/>
            </a:pPr>
            <a:r>
              <a:rPr lang="en-US" dirty="0"/>
              <a:t>“Exploring Online Peer-to-Peer Swapping: A Social Practice Theory of Online Swapping”</a:t>
            </a:r>
          </a:p>
          <a:p>
            <a:pPr marL="0" indent="0">
              <a:buNone/>
            </a:pPr>
            <a:endParaRPr lang="en-US" dirty="0"/>
          </a:p>
        </p:txBody>
      </p:sp>
      <p:pic>
        <p:nvPicPr>
          <p:cNvPr id="4" name="Picture 2" descr="http://eapsweb.mit.edu/files/eapsweb/news/newsletter/spring2013/Awards%20Ic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76200"/>
            <a:ext cx="1238250" cy="1238251"/>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16" descr="2013 slide image.png"/>
          <p:cNvPicPr>
            <a:picLocks noChangeAspect="1"/>
          </p:cNvPicPr>
          <p:nvPr/>
        </p:nvPicPr>
        <p:blipFill>
          <a:blip r:embed="rId3" cstate="print"/>
          <a:stretch>
            <a:fillRect/>
          </a:stretch>
        </p:blipFill>
        <p:spPr>
          <a:xfrm>
            <a:off x="5943600" y="5712003"/>
            <a:ext cx="2971800" cy="1029571"/>
          </a:xfrm>
          <a:prstGeom prst="rect">
            <a:avLst/>
          </a:prstGeom>
        </p:spPr>
      </p:pic>
    </p:spTree>
    <p:extLst>
      <p:ext uri="{BB962C8B-B14F-4D97-AF65-F5344CB8AC3E}">
        <p14:creationId xmlns:p14="http://schemas.microsoft.com/office/powerpoint/2010/main" val="353916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309" y="152400"/>
            <a:ext cx="8229600" cy="918352"/>
          </a:xfrm>
        </p:spPr>
        <p:txBody>
          <a:bodyPr>
            <a:normAutofit/>
          </a:bodyPr>
          <a:lstStyle/>
          <a:p>
            <a:pPr algn="l"/>
            <a:r>
              <a:rPr lang="en-US" sz="4800" dirty="0">
                <a:solidFill>
                  <a:schemeClr val="accent6">
                    <a:lumMod val="75000"/>
                  </a:schemeClr>
                </a:solidFill>
                <a:latin typeface="Times New Roman" pitchFamily="18" charset="0"/>
                <a:cs typeface="Times New Roman" pitchFamily="18" charset="0"/>
              </a:rPr>
              <a:t>Advising Awards</a:t>
            </a:r>
          </a:p>
        </p:txBody>
      </p:sp>
      <p:pic>
        <p:nvPicPr>
          <p:cNvPr id="17" name="Content Placeholder 16" descr="2013 slide image.png"/>
          <p:cNvPicPr>
            <a:picLocks noGrp="1" noChangeAspect="1"/>
          </p:cNvPicPr>
          <p:nvPr>
            <p:ph idx="1"/>
          </p:nvPr>
        </p:nvPicPr>
        <p:blipFill>
          <a:blip r:embed="rId2" cstate="print"/>
          <a:stretch>
            <a:fillRect/>
          </a:stretch>
        </p:blipFill>
        <p:spPr>
          <a:xfrm>
            <a:off x="5943600" y="5712003"/>
            <a:ext cx="2971800" cy="1029571"/>
          </a:xfrm>
        </p:spPr>
      </p:pic>
      <p:sp>
        <p:nvSpPr>
          <p:cNvPr id="9" name="TextBox 8"/>
          <p:cNvSpPr txBox="1"/>
          <p:nvPr/>
        </p:nvSpPr>
        <p:spPr>
          <a:xfrm>
            <a:off x="362327" y="1877117"/>
            <a:ext cx="8426326" cy="3416320"/>
          </a:xfrm>
          <a:prstGeom prst="rect">
            <a:avLst/>
          </a:prstGeom>
          <a:noFill/>
        </p:spPr>
        <p:txBody>
          <a:bodyPr wrap="square" lIns="91440" rtlCol="0" anchor="ctr">
            <a:spAutoFit/>
          </a:bodyPr>
          <a:lstStyle/>
          <a:p>
            <a:endParaRPr lang="en-US" sz="1200" dirty="0"/>
          </a:p>
          <a:p>
            <a:r>
              <a:rPr lang="en-US" sz="3200" dirty="0"/>
              <a:t>Outstanding Undergraduate Advisor:   </a:t>
            </a:r>
          </a:p>
          <a:p>
            <a:r>
              <a:rPr lang="en-US" sz="3200" b="1" dirty="0"/>
              <a:t>	Ellen Long </a:t>
            </a:r>
            <a:r>
              <a:rPr lang="en-US" sz="3200" dirty="0"/>
              <a:t>and </a:t>
            </a:r>
            <a:r>
              <a:rPr lang="en-US" sz="3200" b="1" dirty="0"/>
              <a:t>Denise Wylie</a:t>
            </a:r>
          </a:p>
          <a:p>
            <a:endParaRPr lang="en-US" sz="3200" dirty="0"/>
          </a:p>
          <a:p>
            <a:r>
              <a:rPr lang="en-US" sz="3200" dirty="0"/>
              <a:t>Outstanding Graduate Advisor:   </a:t>
            </a:r>
          </a:p>
          <a:p>
            <a:r>
              <a:rPr lang="en-US" sz="3200" b="1" dirty="0"/>
              <a:t>	Sriram Villupuram </a:t>
            </a:r>
            <a:r>
              <a:rPr lang="en-US" sz="3200" dirty="0"/>
              <a:t>(MS Real Estate)</a:t>
            </a:r>
          </a:p>
          <a:p>
            <a:endParaRPr lang="en-US" sz="1200" dirty="0"/>
          </a:p>
          <a:p>
            <a:endParaRPr lang="en-US" sz="3200" dirty="0"/>
          </a:p>
        </p:txBody>
      </p:sp>
      <p:pic>
        <p:nvPicPr>
          <p:cNvPr id="2050" name="Picture 2" descr="http://eapsweb.mit.edu/files/eapsweb/news/newsletter/spring2013/Awards%20Ic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304800"/>
            <a:ext cx="1447799" cy="1447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462B217-5300-4E29-8DE6-F9D55347C86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59309" y="5284468"/>
            <a:ext cx="2460091" cy="1284714"/>
          </a:xfrm>
          <a:prstGeom prst="rect">
            <a:avLst/>
          </a:prstGeom>
        </p:spPr>
      </p:pic>
    </p:spTree>
    <p:extLst>
      <p:ext uri="{BB962C8B-B14F-4D97-AF65-F5344CB8AC3E}">
        <p14:creationId xmlns:p14="http://schemas.microsoft.com/office/powerpoint/2010/main" val="134361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12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5655</TotalTime>
  <Words>1148</Words>
  <Application>Microsoft Office PowerPoint</Application>
  <PresentationFormat>Letter Paper (8.5x11 in)</PresentationFormat>
  <Paragraphs>203</Paragraphs>
  <Slides>34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Candara</vt:lpstr>
      <vt:lpstr>Courier New</vt:lpstr>
      <vt:lpstr>Franklin Gothic Medium Cond</vt:lpstr>
      <vt:lpstr>High Tower Text</vt:lpstr>
      <vt:lpstr>Times New Roman</vt:lpstr>
      <vt:lpstr>2012 Template</vt:lpstr>
      <vt:lpstr>PowerPoint Presentation</vt:lpstr>
      <vt:lpstr>Welcome!</vt:lpstr>
      <vt:lpstr>Virtual Meeting Format</vt:lpstr>
      <vt:lpstr>Agenda</vt:lpstr>
      <vt:lpstr>Promotions</vt:lpstr>
      <vt:lpstr>Teaching Awards</vt:lpstr>
      <vt:lpstr>Research Awards</vt:lpstr>
      <vt:lpstr>Research Awards</vt:lpstr>
      <vt:lpstr>Advising Awards</vt:lpstr>
      <vt:lpstr>Outstanding Staff Award </vt:lpstr>
      <vt:lpstr>Lockheed Martin Community and  Professional Faculty Leadership Award</vt:lpstr>
      <vt:lpstr>Important Announcement</vt:lpstr>
      <vt:lpstr>UTA Awards and Recognitions</vt:lpstr>
      <vt:lpstr>Other Awards and Recognitions</vt:lpstr>
      <vt:lpstr>Beta Gamma Sigma</vt:lpstr>
      <vt:lpstr>Carla Buss Scholarship Winner</vt:lpstr>
      <vt:lpstr>COB Research Expense Grants</vt:lpstr>
      <vt:lpstr>COB Impactful Research Grants</vt:lpstr>
      <vt:lpstr>UTA Target of 200+ PhD Grads</vt:lpstr>
      <vt:lpstr>New Faculty for Fall 2020</vt:lpstr>
      <vt:lpstr>Retirements</vt:lpstr>
      <vt:lpstr>Faculty in the News (recently)</vt:lpstr>
      <vt:lpstr>Commencement</vt:lpstr>
      <vt:lpstr>Faculty Elections</vt:lpstr>
      <vt:lpstr>Enrollment numbers for Fall (as of today)</vt:lpstr>
      <vt:lpstr>China EMBA Programs</vt:lpstr>
      <vt:lpstr>ISOM Initiatives</vt:lpstr>
      <vt:lpstr>MBA Updates</vt:lpstr>
      <vt:lpstr>Covid-19 Student Surveys</vt:lpstr>
      <vt:lpstr>Covid-19 Student Surveys</vt:lpstr>
      <vt:lpstr>Dean Harry Dombroski</vt:lpstr>
      <vt:lpstr>Dean Harry Dombroski</vt:lpstr>
      <vt:lpstr> </vt:lpstr>
      <vt:lpstr> </vt:lpstr>
    </vt:vector>
  </TitlesOfParts>
  <Company>University of Texas at Arlington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Sharp</dc:creator>
  <cp:lastModifiedBy>Greg</cp:lastModifiedBy>
  <cp:revision>360</cp:revision>
  <cp:lastPrinted>2020-04-30T20:03:52Z</cp:lastPrinted>
  <dcterms:created xsi:type="dcterms:W3CDTF">2013-03-27T14:29:26Z</dcterms:created>
  <dcterms:modified xsi:type="dcterms:W3CDTF">2020-05-01T17:47:41Z</dcterms:modified>
</cp:coreProperties>
</file>